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4"/>
  </p:notesMasterIdLst>
  <p:sldIdLst>
    <p:sldId id="256" r:id="rId2"/>
    <p:sldId id="263" r:id="rId3"/>
    <p:sldId id="264" r:id="rId4"/>
    <p:sldId id="265" r:id="rId5"/>
    <p:sldId id="266" r:id="rId6"/>
    <p:sldId id="267" r:id="rId7"/>
    <p:sldId id="268" r:id="rId8"/>
    <p:sldId id="269" r:id="rId9"/>
    <p:sldId id="270" r:id="rId10"/>
    <p:sldId id="271" r:id="rId11"/>
    <p:sldId id="272" r:id="rId12"/>
    <p:sldId id="273" r:id="rId13"/>
    <p:sldId id="274" r:id="rId14"/>
    <p:sldId id="275" r:id="rId15"/>
    <p:sldId id="294" r:id="rId16"/>
    <p:sldId id="276" r:id="rId17"/>
    <p:sldId id="277" r:id="rId18"/>
    <p:sldId id="278" r:id="rId19"/>
    <p:sldId id="279" r:id="rId20"/>
    <p:sldId id="283" r:id="rId21"/>
    <p:sldId id="280" r:id="rId22"/>
    <p:sldId id="281" r:id="rId23"/>
    <p:sldId id="282" r:id="rId24"/>
    <p:sldId id="284" r:id="rId25"/>
    <p:sldId id="285" r:id="rId26"/>
    <p:sldId id="286" r:id="rId27"/>
    <p:sldId id="288" r:id="rId28"/>
    <p:sldId id="289" r:id="rId29"/>
    <p:sldId id="290" r:id="rId30"/>
    <p:sldId id="291" r:id="rId31"/>
    <p:sldId id="292" r:id="rId32"/>
    <p:sldId id="293" r:id="rId33"/>
  </p:sldIdLst>
  <p:sldSz cx="9144000" cy="6858000" type="screen4x3"/>
  <p:notesSz cx="6858000" cy="9144000"/>
  <p:embeddedFontLst>
    <p:embeddedFont>
      <p:font typeface="Century Gothic" panose="020B0502020202020204" pitchFamily="34" charset="0"/>
      <p:regular r:id="rId35"/>
      <p:bold r:id="rId36"/>
      <p:italic r:id="rId37"/>
      <p:boldItalic r:id="rId38"/>
    </p:embeddedFont>
    <p:embeddedFont>
      <p:font typeface="Libre Baskerville" panose="02000000000000000000" pitchFamily="2" charset="0"/>
      <p:regular r:id="rId39"/>
      <p:bold r:id="rId40"/>
      <p:italic r:id="rId41"/>
    </p:embeddedFont>
    <p:embeddedFont>
      <p:font typeface="Palatino Linotype" panose="02040502050505030304" pitchFamily="18" charset="0"/>
      <p:regular r:id="rId42"/>
      <p:bold r:id="rId43"/>
      <p:italic r:id="rId44"/>
      <p:boldItalic r:id="rId4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j2PpoCw+x9+uSbhvwJqleDiYXq8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9" d="100"/>
          <a:sy n="69" d="100"/>
        </p:scale>
        <p:origin x="1200" y="68"/>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2" name="Google Shape;102;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0" name="Google Shape;210;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7" name="Google Shape;217;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4" name="Google Shape;224;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8" name="Google Shape;238;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Wikipedia + Rashid’s Blogpost – various versions of this image exist, Google “international date line” for more versions. </a:t>
            </a:r>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49877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5" name="Google Shape;245;p1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2" name="Google Shape;25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8" name="Google Shape;258;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4" name="Google Shape;26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3" name="Google Shape;293;p2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p2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p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7" name="Google Shape;277;p2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5" name="Google Shape;285;p2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p2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9" name="Google Shape;299;p2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2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06" name="Google Shape;306;p2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12" name="Google Shape;312;p2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25" name="Google Shape;325;p2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2" name="Google Shape;332;p3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3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0" name="Google Shape;160;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Beaver Skull Fen in West Elk Wilderness in Colorado – picture from: https://www.usda.gov/media/blog/2014/07/15/rocky-mountain-wetland-provides-fen-tastic-habitat-high-altitude-plants  </a:t>
            </a:r>
            <a:endParaRPr/>
          </a:p>
        </p:txBody>
      </p:sp>
      <p:sp>
        <p:nvSpPr>
          <p:cNvPr id="161" name="Google Shape;161;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46" name="Google Shape;346;p3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3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2" name="Google Shape;352;p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3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58" name="Google Shape;358;p3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8" name="Google Shape;168;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0" name="Google Shape;190;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7" name="Google Shape;197;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3" name="Google Shape;203;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endParaRPr lang="en-US"/>
          </a:p>
        </p:txBody>
      </p:sp>
      <p:sp>
        <p:nvSpPr>
          <p:cNvPr id="5" name="Footer Placeholder 4"/>
          <p:cNvSpPr>
            <a:spLocks noGrp="1"/>
          </p:cNvSpPr>
          <p:nvPr>
            <p:ph type="ftr" sz="quarter" idx="11"/>
          </p:nvPr>
        </p:nvSpPr>
        <p:spPr>
          <a:xfrm>
            <a:off x="914400" y="4323846"/>
            <a:ext cx="4880610" cy="365125"/>
          </a:xfrm>
        </p:spPr>
        <p:txBody>
          <a:bodyPr/>
          <a:lstStyle/>
          <a:p>
            <a:endParaRPr lang="en-US"/>
          </a:p>
        </p:txBody>
      </p:sp>
      <p:sp>
        <p:nvSpPr>
          <p:cNvPr id="6" name="Slide Number Placeholder 5"/>
          <p:cNvSpPr>
            <a:spLocks noGrp="1"/>
          </p:cNvSpPr>
          <p:nvPr>
            <p:ph type="sldNum" sz="quarter" idx="12"/>
          </p:nvPr>
        </p:nvSpPr>
        <p:spPr>
          <a:xfrm>
            <a:off x="6057900" y="1430867"/>
            <a:ext cx="2171700"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8890308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57746270"/>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US"/>
          </a:p>
        </p:txBody>
      </p:sp>
      <p:sp>
        <p:nvSpPr>
          <p:cNvPr id="6" name="Footer Placeholder 5"/>
          <p:cNvSpPr>
            <a:spLocks noGrp="1"/>
          </p:cNvSpPr>
          <p:nvPr>
            <p:ph type="ftr" sz="quarter" idx="11"/>
          </p:nvPr>
        </p:nvSpPr>
        <p:spPr>
          <a:xfrm>
            <a:off x="594360" y="381001"/>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3195629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endParaRPr lang="en-US"/>
          </a:p>
        </p:txBody>
      </p:sp>
      <p:sp>
        <p:nvSpPr>
          <p:cNvPr id="6" name="Footer Placeholder 5"/>
          <p:cNvSpPr>
            <a:spLocks noGrp="1"/>
          </p:cNvSpPr>
          <p:nvPr>
            <p:ph type="ftr" sz="quarter" idx="11"/>
          </p:nvPr>
        </p:nvSpPr>
        <p:spPr>
          <a:xfrm>
            <a:off x="594360" y="379438"/>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8484349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endParaRPr lang="en-US"/>
          </a:p>
        </p:txBody>
      </p:sp>
      <p:sp>
        <p:nvSpPr>
          <p:cNvPr id="6" name="Footer Placeholder 5"/>
          <p:cNvSpPr>
            <a:spLocks noGrp="1"/>
          </p:cNvSpPr>
          <p:nvPr>
            <p:ph type="ftr" sz="quarter" idx="11"/>
          </p:nvPr>
        </p:nvSpPr>
        <p:spPr>
          <a:xfrm>
            <a:off x="594360" y="378884"/>
            <a:ext cx="4830656" cy="365125"/>
          </a:xfrm>
        </p:spPr>
        <p:txBody>
          <a:bodyPr/>
          <a:lstStyle/>
          <a:p>
            <a:endParaRPr lang="en-US"/>
          </a:p>
        </p:txBody>
      </p:sp>
      <p:sp>
        <p:nvSpPr>
          <p:cNvPr id="7" name="Slide Number Placeholder 6"/>
          <p:cNvSpPr>
            <a:spLocks noGrp="1"/>
          </p:cNvSpPr>
          <p:nvPr>
            <p:ph type="sldNum" sz="quarter" idx="12"/>
          </p:nvPr>
        </p:nvSpPr>
        <p:spPr>
          <a:xfrm>
            <a:off x="7882466" y="381001"/>
            <a:ext cx="667174"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789726307"/>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249083961"/>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875818853"/>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914487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4"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153244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77937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endParaRPr lang="en-US"/>
          </a:p>
        </p:txBody>
      </p:sp>
      <p:sp>
        <p:nvSpPr>
          <p:cNvPr id="5" name="Footer Placeholder 4"/>
          <p:cNvSpPr>
            <a:spLocks noGrp="1"/>
          </p:cNvSpPr>
          <p:nvPr>
            <p:ph type="ftr" sz="quarter" idx="11"/>
          </p:nvPr>
        </p:nvSpPr>
        <p:spPr>
          <a:xfrm>
            <a:off x="594360" y="381001"/>
            <a:ext cx="4830656" cy="365125"/>
          </a:xfrm>
        </p:spPr>
        <p:txBody>
          <a:bodyPr/>
          <a:lstStyle/>
          <a:p>
            <a:endParaRPr lang="en-US"/>
          </a:p>
        </p:txBody>
      </p:sp>
      <p:sp>
        <p:nvSpPr>
          <p:cNvPr id="6" name="Slide Number Placeholder 5"/>
          <p:cNvSpPr>
            <a:spLocks noGrp="1"/>
          </p:cNvSpPr>
          <p:nvPr>
            <p:ph type="sldNum" sz="quarter" idx="12"/>
          </p:nvPr>
        </p:nvSpPr>
        <p:spPr>
          <a:xfrm>
            <a:off x="7882466" y="381001"/>
            <a:ext cx="667173" cy="365125"/>
          </a:xfrm>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9462036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314064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82982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5800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387359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849876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42072572"/>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02613140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hf sldNum="0" hdr="0" ftr="0" dt="0"/>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hint.fm/wind/"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arth.nullschool.net/" TargetMode="External"/><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modis.gsfc.nasa.gov/" TargetMode="External"/><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evelopers.google.com/earth-engine/datasets/catalog/MODIS_006_MCD64A1"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3"/>
        <p:cNvGrpSpPr/>
        <p:nvPr/>
      </p:nvGrpSpPr>
      <p:grpSpPr>
        <a:xfrm>
          <a:off x="0" y="0"/>
          <a:ext cx="0" cy="0"/>
          <a:chOff x="0" y="0"/>
          <a:chExt cx="0" cy="0"/>
        </a:xfrm>
      </p:grpSpPr>
      <p:sp>
        <p:nvSpPr>
          <p:cNvPr id="105" name="Google Shape;105;p1"/>
          <p:cNvSpPr txBox="1">
            <a:spLocks noGrp="1"/>
          </p:cNvSpPr>
          <p:nvPr>
            <p:ph type="subTitle" idx="1"/>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SzPts val="1920"/>
              <a:buNone/>
            </a:pPr>
            <a:r>
              <a:rPr lang="en-US" sz="3200" dirty="0">
                <a:latin typeface="+mj-lt"/>
                <a:ea typeface="Libre Baskerville"/>
                <a:cs typeface="Libre Baskerville"/>
                <a:sym typeface="Libre Baskerville"/>
              </a:rPr>
              <a:t>Week 1 </a:t>
            </a:r>
            <a:endParaRPr sz="3200" dirty="0">
              <a:latin typeface="+mj-lt"/>
              <a:ea typeface="Libre Baskerville"/>
              <a:cs typeface="Libre Baskerville"/>
              <a:sym typeface="Libre Baskerville"/>
            </a:endParaRPr>
          </a:p>
        </p:txBody>
      </p:sp>
      <p:sp>
        <p:nvSpPr>
          <p:cNvPr id="106" name="Google Shape;106;p1"/>
          <p:cNvSpPr txBox="1"/>
          <p:nvPr/>
        </p:nvSpPr>
        <p:spPr>
          <a:xfrm>
            <a:off x="990600" y="2667000"/>
            <a:ext cx="7315200" cy="12192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lt2"/>
              </a:buClr>
              <a:buSzPts val="2000"/>
              <a:buFont typeface="Palatino Linotype"/>
              <a:buNone/>
            </a:pPr>
            <a:endParaRPr sz="2000" b="0" i="1" u="none" strike="noStrike" cap="none">
              <a:solidFill>
                <a:schemeClr val="lt2"/>
              </a:solidFill>
              <a:latin typeface="Libre Baskerville"/>
              <a:ea typeface="Libre Baskerville"/>
              <a:cs typeface="Libre Baskerville"/>
              <a:sym typeface="Libre Baskerville"/>
            </a:endParaRPr>
          </a:p>
        </p:txBody>
      </p:sp>
      <p:sp>
        <p:nvSpPr>
          <p:cNvPr id="107" name="Google Shape;107;p1"/>
          <p:cNvSpPr txBox="1"/>
          <p:nvPr/>
        </p:nvSpPr>
        <p:spPr>
          <a:xfrm>
            <a:off x="990600" y="2514600"/>
            <a:ext cx="7315200" cy="1219200"/>
          </a:xfrm>
          <a:prstGeom prst="rect">
            <a:avLst/>
          </a:prstGeom>
          <a:noFill/>
          <a:ln>
            <a:noFill/>
          </a:ln>
        </p:spPr>
        <p:txBody>
          <a:bodyPr spcFirstLastPara="1" wrap="square" lIns="91425" tIns="45700" rIns="91425" bIns="45700" anchor="b" anchorCtr="0">
            <a:normAutofit/>
          </a:bodyPr>
          <a:lstStyle/>
          <a:p>
            <a:pPr marL="0" marR="0" lvl="0" indent="0" algn="ctr" rtl="0">
              <a:lnSpc>
                <a:spcPct val="100000"/>
              </a:lnSpc>
              <a:spcBef>
                <a:spcPts val="0"/>
              </a:spcBef>
              <a:spcAft>
                <a:spcPts val="0"/>
              </a:spcAft>
              <a:buClr>
                <a:schemeClr val="lt2"/>
              </a:buClr>
              <a:buSzPts val="2000"/>
              <a:buFont typeface="Palatino Linotype"/>
              <a:buNone/>
            </a:pPr>
            <a:endParaRPr sz="2000" b="0" i="1" u="none" strike="noStrike" cap="none">
              <a:solidFill>
                <a:schemeClr val="lt2"/>
              </a:solidFill>
              <a:latin typeface="Libre Baskerville"/>
              <a:ea typeface="Libre Baskerville"/>
              <a:cs typeface="Libre Baskerville"/>
              <a:sym typeface="Libre Baskerville"/>
            </a:endParaRPr>
          </a:p>
        </p:txBody>
      </p:sp>
      <p:sp>
        <p:nvSpPr>
          <p:cNvPr id="3" name="Title 2">
            <a:extLst>
              <a:ext uri="{FF2B5EF4-FFF2-40B4-BE49-F238E27FC236}">
                <a16:creationId xmlns:a16="http://schemas.microsoft.com/office/drawing/2014/main" id="{231ADC08-A06F-40E6-EA4D-A9779D21A685}"/>
              </a:ext>
            </a:extLst>
          </p:cNvPr>
          <p:cNvSpPr>
            <a:spLocks noGrp="1"/>
          </p:cNvSpPr>
          <p:nvPr>
            <p:ph type="ctrTitle"/>
          </p:nvPr>
        </p:nvSpPr>
        <p:spPr>
          <a:xfrm>
            <a:off x="914400" y="1803405"/>
            <a:ext cx="8147304" cy="1825096"/>
          </a:xfrm>
        </p:spPr>
        <p:txBody>
          <a:bodyPr/>
          <a:lstStyle/>
          <a:p>
            <a:r>
              <a:rPr lang="en-US" dirty="0"/>
              <a:t>ESSENTIAL GEOSYSTEMS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Earth’s Rotation</a:t>
            </a:r>
            <a:endParaRPr/>
          </a:p>
        </p:txBody>
      </p:sp>
      <p:sp>
        <p:nvSpPr>
          <p:cNvPr id="213" name="Google Shape;213;p12"/>
          <p:cNvSpPr txBox="1">
            <a:spLocks noGrp="1"/>
          </p:cNvSpPr>
          <p:nvPr>
            <p:ph idx="1"/>
          </p:nvPr>
        </p:nvSpPr>
        <p:spPr>
          <a:xfrm>
            <a:off x="36871" y="1828800"/>
            <a:ext cx="3818423"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b="1" u="sng" dirty="0"/>
              <a:t>Solar Day </a:t>
            </a:r>
            <a:r>
              <a:rPr lang="en-US" dirty="0"/>
              <a:t>– One complete rotation of the earth (approx. 24 hrs.)</a:t>
            </a:r>
            <a:endParaRPr dirty="0"/>
          </a:p>
          <a:p>
            <a:pPr lvl="0" algn="l" rtl="0">
              <a:lnSpc>
                <a:spcPct val="100000"/>
              </a:lnSpc>
              <a:spcBef>
                <a:spcPts val="700"/>
              </a:spcBef>
              <a:spcAft>
                <a:spcPts val="0"/>
              </a:spcAft>
              <a:buSzPts val="1740"/>
            </a:pPr>
            <a:r>
              <a:rPr lang="en-US" dirty="0"/>
              <a:t>Earth “spins”, or rotates on its axis</a:t>
            </a:r>
            <a:endParaRPr dirty="0"/>
          </a:p>
          <a:p>
            <a:pPr lvl="0" algn="l" rtl="0">
              <a:lnSpc>
                <a:spcPct val="100000"/>
              </a:lnSpc>
              <a:spcBef>
                <a:spcPts val="700"/>
              </a:spcBef>
              <a:spcAft>
                <a:spcPts val="0"/>
              </a:spcAft>
              <a:buSzPts val="1740"/>
            </a:pPr>
            <a:r>
              <a:rPr lang="en-US" dirty="0"/>
              <a:t>The Earth’s tilt is </a:t>
            </a:r>
            <a:r>
              <a:rPr lang="en-US" b="1" i="1" u="sng" dirty="0"/>
              <a:t>23.5°</a:t>
            </a:r>
            <a:endParaRPr dirty="0"/>
          </a:p>
          <a:p>
            <a:pPr marL="0" lvl="0" indent="0" algn="l" rtl="0">
              <a:lnSpc>
                <a:spcPct val="100000"/>
              </a:lnSpc>
              <a:spcBef>
                <a:spcPts val="700"/>
              </a:spcBef>
              <a:spcAft>
                <a:spcPts val="0"/>
              </a:spcAft>
              <a:buSzPts val="1740"/>
              <a:buNone/>
            </a:pPr>
            <a:endParaRPr dirty="0"/>
          </a:p>
        </p:txBody>
      </p:sp>
      <p:pic>
        <p:nvPicPr>
          <p:cNvPr id="214" name="Google Shape;214;p12"/>
          <p:cNvPicPr preferRelativeResize="0"/>
          <p:nvPr/>
        </p:nvPicPr>
        <p:blipFill rotWithShape="1">
          <a:blip r:embed="rId3">
            <a:alphaModFix/>
          </a:blip>
          <a:srcRect/>
          <a:stretch/>
        </p:blipFill>
        <p:spPr>
          <a:xfrm>
            <a:off x="3962400" y="2209800"/>
            <a:ext cx="5187745" cy="413982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1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Location on Earth</a:t>
            </a:r>
            <a:endParaRPr/>
          </a:p>
        </p:txBody>
      </p:sp>
      <p:sp>
        <p:nvSpPr>
          <p:cNvPr id="220" name="Google Shape;220;p13"/>
          <p:cNvSpPr txBox="1">
            <a:spLocks noGrp="1"/>
          </p:cNvSpPr>
          <p:nvPr>
            <p:ph idx="1"/>
          </p:nvPr>
        </p:nvSpPr>
        <p:spPr>
          <a:xfrm>
            <a:off x="304800" y="1752600"/>
            <a:ext cx="4205409"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Latitude</a:t>
            </a:r>
            <a:endParaRPr dirty="0"/>
          </a:p>
          <a:p>
            <a:pPr marL="708660" lvl="1" indent="-342900" algn="l" rtl="0">
              <a:lnSpc>
                <a:spcPct val="100000"/>
              </a:lnSpc>
              <a:spcBef>
                <a:spcPts val="550"/>
              </a:spcBef>
              <a:spcAft>
                <a:spcPts val="0"/>
              </a:spcAft>
              <a:buSzPts val="1820"/>
            </a:pPr>
            <a:r>
              <a:rPr lang="en-US" dirty="0"/>
              <a:t>Divides Earth into </a:t>
            </a:r>
            <a:r>
              <a:rPr lang="en-US" b="1" dirty="0"/>
              <a:t>hemispheres</a:t>
            </a:r>
            <a:endParaRPr dirty="0"/>
          </a:p>
          <a:p>
            <a:pPr marL="708660" lvl="1" indent="-342900" algn="l" rtl="0">
              <a:lnSpc>
                <a:spcPct val="100000"/>
              </a:lnSpc>
              <a:spcBef>
                <a:spcPts val="550"/>
              </a:spcBef>
              <a:spcAft>
                <a:spcPts val="0"/>
              </a:spcAft>
              <a:buSzPts val="1820"/>
            </a:pPr>
            <a:r>
              <a:rPr lang="en-US" b="1" u="sng" dirty="0"/>
              <a:t>Parallels</a:t>
            </a:r>
            <a:r>
              <a:rPr lang="en-US" dirty="0"/>
              <a:t> = lines connecting all points along the same latitudinal angle</a:t>
            </a:r>
            <a:endParaRPr dirty="0"/>
          </a:p>
          <a:p>
            <a:pPr marL="708660" lvl="1" indent="-342900" algn="l" rtl="0">
              <a:lnSpc>
                <a:spcPct val="100000"/>
              </a:lnSpc>
              <a:spcBef>
                <a:spcPts val="550"/>
              </a:spcBef>
              <a:spcAft>
                <a:spcPts val="0"/>
              </a:spcAft>
              <a:buSzPts val="1820"/>
            </a:pPr>
            <a:r>
              <a:rPr lang="en-US" dirty="0"/>
              <a:t>Measured </a:t>
            </a:r>
            <a:r>
              <a:rPr lang="en-US" b="1" dirty="0"/>
              <a:t>north</a:t>
            </a:r>
            <a:r>
              <a:rPr lang="en-US" dirty="0"/>
              <a:t> and </a:t>
            </a:r>
            <a:r>
              <a:rPr lang="en-US" b="1" dirty="0"/>
              <a:t>south </a:t>
            </a:r>
            <a:r>
              <a:rPr lang="en-US" dirty="0"/>
              <a:t>of the primary or base line of latitude known as the </a:t>
            </a:r>
            <a:r>
              <a:rPr lang="en-US" i="1" dirty="0"/>
              <a:t>equator</a:t>
            </a:r>
            <a:endParaRPr b="1" i="1" dirty="0"/>
          </a:p>
        </p:txBody>
      </p:sp>
      <p:pic>
        <p:nvPicPr>
          <p:cNvPr id="221" name="Google Shape;221;p13" descr="01_11a"/>
          <p:cNvPicPr preferRelativeResize="0"/>
          <p:nvPr/>
        </p:nvPicPr>
        <p:blipFill rotWithShape="1">
          <a:blip r:embed="rId3">
            <a:alphaModFix/>
          </a:blip>
          <a:srcRect b="3600"/>
          <a:stretch/>
        </p:blipFill>
        <p:spPr>
          <a:xfrm>
            <a:off x="4510209" y="2235100"/>
            <a:ext cx="4533900" cy="3673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1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Location on Earth</a:t>
            </a:r>
            <a:endParaRPr/>
          </a:p>
        </p:txBody>
      </p:sp>
      <p:sp>
        <p:nvSpPr>
          <p:cNvPr id="227" name="Google Shape;227;p14"/>
          <p:cNvSpPr txBox="1">
            <a:spLocks noGrp="1"/>
          </p:cNvSpPr>
          <p:nvPr>
            <p:ph idx="1"/>
          </p:nvPr>
        </p:nvSpPr>
        <p:spPr>
          <a:xfrm>
            <a:off x="304800" y="1752600"/>
            <a:ext cx="4146009"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Latitude</a:t>
            </a:r>
            <a:endParaRPr dirty="0"/>
          </a:p>
          <a:p>
            <a:pPr marL="708660" lvl="1" indent="-342900" algn="l" rtl="0">
              <a:lnSpc>
                <a:spcPct val="100000"/>
              </a:lnSpc>
              <a:spcBef>
                <a:spcPts val="550"/>
              </a:spcBef>
              <a:spcAft>
                <a:spcPts val="0"/>
              </a:spcAft>
              <a:buSzPts val="1820"/>
            </a:pPr>
            <a:r>
              <a:rPr lang="en-US" dirty="0"/>
              <a:t>Major lines of latitude (e.g., equator, tropic of cancer) are derived naturally based on Earth-Sun geometry (</a:t>
            </a:r>
            <a:r>
              <a:rPr lang="en-US" dirty="0" err="1"/>
              <a:t>Chp</a:t>
            </a:r>
            <a:r>
              <a:rPr lang="en-US" dirty="0"/>
              <a:t> 2), specifically sun angles and day length. </a:t>
            </a:r>
            <a:endParaRPr dirty="0"/>
          </a:p>
          <a:p>
            <a:pPr marL="708660" lvl="1" indent="-342900" algn="l" rtl="0">
              <a:lnSpc>
                <a:spcPct val="100000"/>
              </a:lnSpc>
              <a:spcBef>
                <a:spcPts val="550"/>
              </a:spcBef>
              <a:spcAft>
                <a:spcPts val="0"/>
              </a:spcAft>
              <a:buSzPts val="1820"/>
            </a:pPr>
            <a:r>
              <a:rPr lang="en-US" dirty="0"/>
              <a:t>We will cover E-S next week.</a:t>
            </a:r>
            <a:endParaRPr dirty="0"/>
          </a:p>
        </p:txBody>
      </p:sp>
      <p:pic>
        <p:nvPicPr>
          <p:cNvPr id="228" name="Google Shape;228;p14" descr="01_11a"/>
          <p:cNvPicPr preferRelativeResize="0"/>
          <p:nvPr/>
        </p:nvPicPr>
        <p:blipFill rotWithShape="1">
          <a:blip r:embed="rId3">
            <a:alphaModFix/>
          </a:blip>
          <a:srcRect b="3600"/>
          <a:stretch/>
        </p:blipFill>
        <p:spPr>
          <a:xfrm>
            <a:off x="4450809" y="2438400"/>
            <a:ext cx="4533900" cy="367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1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Location on Earth</a:t>
            </a:r>
            <a:endParaRPr/>
          </a:p>
        </p:txBody>
      </p:sp>
      <p:sp>
        <p:nvSpPr>
          <p:cNvPr id="234" name="Google Shape;234;p15"/>
          <p:cNvSpPr txBox="1">
            <a:spLocks noGrp="1"/>
          </p:cNvSpPr>
          <p:nvPr>
            <p:ph idx="1"/>
          </p:nvPr>
        </p:nvSpPr>
        <p:spPr>
          <a:xfrm>
            <a:off x="228600" y="1676400"/>
            <a:ext cx="4416552"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Longitude</a:t>
            </a:r>
            <a:endParaRPr dirty="0"/>
          </a:p>
          <a:p>
            <a:pPr marL="708660" lvl="1" indent="-342900" algn="l" rtl="0">
              <a:lnSpc>
                <a:spcPct val="100000"/>
              </a:lnSpc>
              <a:spcBef>
                <a:spcPts val="550"/>
              </a:spcBef>
              <a:spcAft>
                <a:spcPts val="0"/>
              </a:spcAft>
              <a:buSzPts val="1820"/>
            </a:pPr>
            <a:r>
              <a:rPr lang="en-US" dirty="0"/>
              <a:t>Divides the Earth in half</a:t>
            </a:r>
            <a:endParaRPr dirty="0"/>
          </a:p>
          <a:p>
            <a:pPr marL="708660" lvl="1" indent="-342900" algn="l" rtl="0">
              <a:lnSpc>
                <a:spcPct val="100000"/>
              </a:lnSpc>
              <a:spcBef>
                <a:spcPts val="550"/>
              </a:spcBef>
              <a:spcAft>
                <a:spcPts val="0"/>
              </a:spcAft>
              <a:buSzPts val="1820"/>
            </a:pPr>
            <a:r>
              <a:rPr lang="en-US" b="1" u="sng" dirty="0"/>
              <a:t>Meridians</a:t>
            </a:r>
            <a:r>
              <a:rPr lang="en-US" dirty="0"/>
              <a:t> = lines connecting all points along the same longitude</a:t>
            </a:r>
            <a:endParaRPr dirty="0"/>
          </a:p>
          <a:p>
            <a:pPr marL="708660" lvl="1" indent="-342900" algn="l" rtl="0">
              <a:lnSpc>
                <a:spcPct val="100000"/>
              </a:lnSpc>
              <a:spcBef>
                <a:spcPts val="550"/>
              </a:spcBef>
              <a:spcAft>
                <a:spcPts val="0"/>
              </a:spcAft>
              <a:buSzPts val="1820"/>
            </a:pPr>
            <a:r>
              <a:rPr lang="en-US" dirty="0"/>
              <a:t>Meridians measure </a:t>
            </a:r>
            <a:r>
              <a:rPr lang="en-US" b="1" dirty="0"/>
              <a:t>east</a:t>
            </a:r>
            <a:r>
              <a:rPr lang="en-US" dirty="0"/>
              <a:t> and </a:t>
            </a:r>
            <a:r>
              <a:rPr lang="en-US" b="1" dirty="0"/>
              <a:t>west </a:t>
            </a:r>
            <a:r>
              <a:rPr lang="en-US" dirty="0"/>
              <a:t>of the primary line of longitude known as the Prime Meridian</a:t>
            </a:r>
            <a:endParaRPr dirty="0"/>
          </a:p>
        </p:txBody>
      </p:sp>
      <p:pic>
        <p:nvPicPr>
          <p:cNvPr id="235" name="Google Shape;235;p15" descr="01_14"/>
          <p:cNvPicPr preferRelativeResize="0"/>
          <p:nvPr/>
        </p:nvPicPr>
        <p:blipFill rotWithShape="1">
          <a:blip r:embed="rId3">
            <a:alphaModFix/>
          </a:blip>
          <a:srcRect r="50000" b="5563"/>
          <a:stretch/>
        </p:blipFill>
        <p:spPr>
          <a:xfrm>
            <a:off x="4724400" y="2362200"/>
            <a:ext cx="4218562" cy="355355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16"/>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Location on Earth</a:t>
            </a:r>
            <a:endParaRPr/>
          </a:p>
        </p:txBody>
      </p:sp>
      <p:sp>
        <p:nvSpPr>
          <p:cNvPr id="241" name="Google Shape;241;p16"/>
          <p:cNvSpPr txBox="1">
            <a:spLocks noGrp="1"/>
          </p:cNvSpPr>
          <p:nvPr>
            <p:ph idx="1"/>
          </p:nvPr>
        </p:nvSpPr>
        <p:spPr>
          <a:xfrm>
            <a:off x="307848" y="2128982"/>
            <a:ext cx="4416552"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Longitude</a:t>
            </a:r>
            <a:endParaRPr dirty="0"/>
          </a:p>
          <a:p>
            <a:pPr marL="708660" lvl="1" indent="-342900" algn="l" rtl="0">
              <a:lnSpc>
                <a:spcPct val="100000"/>
              </a:lnSpc>
              <a:spcBef>
                <a:spcPts val="550"/>
              </a:spcBef>
              <a:spcAft>
                <a:spcPts val="0"/>
              </a:spcAft>
              <a:buSzPts val="1820"/>
            </a:pPr>
            <a:r>
              <a:rPr lang="en-US" dirty="0"/>
              <a:t>The two major lines of longitude, the Prime Meridian and International Date Line, are </a:t>
            </a:r>
            <a:r>
              <a:rPr lang="en-US" i="1" dirty="0"/>
              <a:t>politically derived</a:t>
            </a:r>
            <a:r>
              <a:rPr lang="en-US" dirty="0"/>
              <a:t>. </a:t>
            </a:r>
            <a:endParaRPr dirty="0"/>
          </a:p>
          <a:p>
            <a:pPr marL="708660" lvl="1" indent="-342900" algn="l" rtl="0">
              <a:lnSpc>
                <a:spcPct val="100000"/>
              </a:lnSpc>
              <a:spcBef>
                <a:spcPts val="550"/>
              </a:spcBef>
              <a:spcAft>
                <a:spcPts val="0"/>
              </a:spcAft>
              <a:buSzPts val="1820"/>
            </a:pPr>
            <a:r>
              <a:rPr lang="en-US" dirty="0"/>
              <a:t>The PM runs through the Royal Observatory in Greenwich. </a:t>
            </a:r>
            <a:endParaRPr dirty="0"/>
          </a:p>
        </p:txBody>
      </p:sp>
      <p:pic>
        <p:nvPicPr>
          <p:cNvPr id="242" name="Google Shape;242;p16" descr="01_14"/>
          <p:cNvPicPr preferRelativeResize="0"/>
          <p:nvPr/>
        </p:nvPicPr>
        <p:blipFill rotWithShape="1">
          <a:blip r:embed="rId3">
            <a:alphaModFix/>
          </a:blip>
          <a:srcRect r="50000" b="5563"/>
          <a:stretch/>
        </p:blipFill>
        <p:spPr>
          <a:xfrm>
            <a:off x="4724400" y="2362200"/>
            <a:ext cx="4218562" cy="355355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92F5E-0A8A-DCA7-F180-FBCA7B8CF569}"/>
              </a:ext>
            </a:extLst>
          </p:cNvPr>
          <p:cNvSpPr>
            <a:spLocks noGrp="1"/>
          </p:cNvSpPr>
          <p:nvPr>
            <p:ph type="title"/>
          </p:nvPr>
        </p:nvSpPr>
        <p:spPr>
          <a:xfrm>
            <a:off x="1801091" y="764373"/>
            <a:ext cx="6748549" cy="1293028"/>
          </a:xfrm>
        </p:spPr>
        <p:txBody>
          <a:bodyPr/>
          <a:lstStyle/>
          <a:p>
            <a:r>
              <a:rPr lang="en-US" dirty="0"/>
              <a:t>International date line</a:t>
            </a:r>
          </a:p>
        </p:txBody>
      </p:sp>
      <p:sp>
        <p:nvSpPr>
          <p:cNvPr id="3" name="Content Placeholder 2">
            <a:extLst>
              <a:ext uri="{FF2B5EF4-FFF2-40B4-BE49-F238E27FC236}">
                <a16:creationId xmlns:a16="http://schemas.microsoft.com/office/drawing/2014/main" id="{070D1C00-5322-73E7-B4A4-BC8851E1842A}"/>
              </a:ext>
            </a:extLst>
          </p:cNvPr>
          <p:cNvSpPr>
            <a:spLocks noGrp="1"/>
          </p:cNvSpPr>
          <p:nvPr>
            <p:ph idx="1"/>
          </p:nvPr>
        </p:nvSpPr>
        <p:spPr>
          <a:xfrm>
            <a:off x="594360" y="1658851"/>
            <a:ext cx="7955280" cy="4069080"/>
          </a:xfrm>
        </p:spPr>
        <p:txBody>
          <a:bodyPr/>
          <a:lstStyle/>
          <a:p>
            <a:r>
              <a:rPr lang="en-US" dirty="0"/>
              <a:t>The 180 degree longitude line</a:t>
            </a:r>
          </a:p>
          <a:p>
            <a:r>
              <a:rPr lang="en-US" dirty="0"/>
              <a:t>No direction notation (just like equator)</a:t>
            </a:r>
          </a:p>
        </p:txBody>
      </p:sp>
      <p:pic>
        <p:nvPicPr>
          <p:cNvPr id="5" name="Picture 4">
            <a:extLst>
              <a:ext uri="{FF2B5EF4-FFF2-40B4-BE49-F238E27FC236}">
                <a16:creationId xmlns:a16="http://schemas.microsoft.com/office/drawing/2014/main" id="{2A598DBF-16AE-EB72-F166-74E791600699}"/>
              </a:ext>
            </a:extLst>
          </p:cNvPr>
          <p:cNvPicPr>
            <a:picLocks noChangeAspect="1"/>
          </p:cNvPicPr>
          <p:nvPr/>
        </p:nvPicPr>
        <p:blipFill>
          <a:blip r:embed="rId3"/>
          <a:stretch>
            <a:fillRect/>
          </a:stretch>
        </p:blipFill>
        <p:spPr>
          <a:xfrm>
            <a:off x="1228435" y="2463183"/>
            <a:ext cx="6508404" cy="4338937"/>
          </a:xfrm>
          <a:prstGeom prst="rect">
            <a:avLst/>
          </a:prstGeom>
        </p:spPr>
      </p:pic>
    </p:spTree>
    <p:extLst>
      <p:ext uri="{BB962C8B-B14F-4D97-AF65-F5344CB8AC3E}">
        <p14:creationId xmlns:p14="http://schemas.microsoft.com/office/powerpoint/2010/main" val="22563591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Location on Earth</a:t>
            </a:r>
            <a:endParaRPr/>
          </a:p>
        </p:txBody>
      </p:sp>
      <p:sp>
        <p:nvSpPr>
          <p:cNvPr id="248" name="Google Shape;248;p17"/>
          <p:cNvSpPr txBox="1">
            <a:spLocks noGrp="1"/>
          </p:cNvSpPr>
          <p:nvPr>
            <p:ph idx="1"/>
          </p:nvPr>
        </p:nvSpPr>
        <p:spPr>
          <a:xfrm>
            <a:off x="533400" y="1828800"/>
            <a:ext cx="3806952"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680"/>
            </a:pPr>
            <a:r>
              <a:rPr lang="en-US" sz="2800" dirty="0"/>
              <a:t>Distances between parallels </a:t>
            </a:r>
            <a:r>
              <a:rPr lang="en-US" sz="2800" b="1" i="1" u="sng" dirty="0"/>
              <a:t>do not </a:t>
            </a:r>
            <a:r>
              <a:rPr lang="en-US" sz="2800" dirty="0"/>
              <a:t>change away from the equator</a:t>
            </a:r>
            <a:endParaRPr dirty="0"/>
          </a:p>
          <a:p>
            <a:pPr marL="563880" lvl="0" indent="-457200" algn="l" rtl="0">
              <a:lnSpc>
                <a:spcPct val="100000"/>
              </a:lnSpc>
              <a:spcBef>
                <a:spcPts val="700"/>
              </a:spcBef>
              <a:spcAft>
                <a:spcPts val="0"/>
              </a:spcAft>
              <a:buSzPts val="1680"/>
            </a:pPr>
            <a:endParaRPr sz="2800" dirty="0"/>
          </a:p>
          <a:p>
            <a:pPr lvl="0" algn="l" rtl="0">
              <a:lnSpc>
                <a:spcPct val="100000"/>
              </a:lnSpc>
              <a:spcBef>
                <a:spcPts val="700"/>
              </a:spcBef>
              <a:spcAft>
                <a:spcPts val="0"/>
              </a:spcAft>
              <a:buSzPts val="1680"/>
            </a:pPr>
            <a:r>
              <a:rPr lang="en-US" sz="2800" dirty="0"/>
              <a:t>Distances between meridians </a:t>
            </a:r>
            <a:r>
              <a:rPr lang="en-US" sz="2800" b="1" i="1" u="sng" dirty="0"/>
              <a:t>do</a:t>
            </a:r>
            <a:r>
              <a:rPr lang="en-US" sz="2800" dirty="0"/>
              <a:t> change away from the equator</a:t>
            </a:r>
            <a:endParaRPr dirty="0"/>
          </a:p>
        </p:txBody>
      </p:sp>
      <p:pic>
        <p:nvPicPr>
          <p:cNvPr id="249" name="Google Shape;249;p17"/>
          <p:cNvPicPr preferRelativeResize="0"/>
          <p:nvPr/>
        </p:nvPicPr>
        <p:blipFill rotWithShape="1">
          <a:blip r:embed="rId3">
            <a:alphaModFix/>
          </a:blip>
          <a:srcRect t="15439"/>
          <a:stretch/>
        </p:blipFill>
        <p:spPr>
          <a:xfrm>
            <a:off x="4428744" y="1676400"/>
            <a:ext cx="4562856" cy="489895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Locations on Earth</a:t>
            </a:r>
            <a:endParaRPr/>
          </a:p>
        </p:txBody>
      </p:sp>
      <p:sp>
        <p:nvSpPr>
          <p:cNvPr id="255" name="Google Shape;255;p18"/>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Every location has a latitude </a:t>
            </a:r>
            <a:r>
              <a:rPr lang="en-US" i="1" dirty="0"/>
              <a:t>and</a:t>
            </a:r>
            <a:r>
              <a:rPr lang="en-US" dirty="0"/>
              <a:t> longitude coordinate</a:t>
            </a:r>
            <a:endParaRPr dirty="0"/>
          </a:p>
          <a:p>
            <a:pPr lvl="0" algn="l" rtl="0">
              <a:lnSpc>
                <a:spcPct val="100000"/>
              </a:lnSpc>
              <a:spcBef>
                <a:spcPts val="700"/>
              </a:spcBef>
              <a:spcAft>
                <a:spcPts val="0"/>
              </a:spcAft>
              <a:buSzPts val="1740"/>
            </a:pPr>
            <a:r>
              <a:rPr lang="en-US" dirty="0"/>
              <a:t>Locations can be listed using decimal or temporal notation</a:t>
            </a:r>
            <a:endParaRPr dirty="0"/>
          </a:p>
          <a:p>
            <a:pPr marL="708660" lvl="1" indent="-342900" algn="l" rtl="0">
              <a:lnSpc>
                <a:spcPct val="100000"/>
              </a:lnSpc>
              <a:spcBef>
                <a:spcPts val="550"/>
              </a:spcBef>
              <a:spcAft>
                <a:spcPts val="0"/>
              </a:spcAft>
              <a:buSzPts val="1820"/>
            </a:pPr>
            <a:r>
              <a:rPr lang="en-US" dirty="0" err="1"/>
              <a:t>E.g</a:t>
            </a:r>
            <a:r>
              <a:rPr lang="en-US" dirty="0"/>
              <a:t>: 25.6 deg N, 78.8 deg E</a:t>
            </a:r>
            <a:endParaRPr dirty="0"/>
          </a:p>
          <a:p>
            <a:pPr marL="708660" lvl="1" indent="-342900" algn="l" rtl="0">
              <a:lnSpc>
                <a:spcPct val="100000"/>
              </a:lnSpc>
              <a:spcBef>
                <a:spcPts val="550"/>
              </a:spcBef>
              <a:spcAft>
                <a:spcPts val="0"/>
              </a:spcAft>
              <a:buSzPts val="1820"/>
            </a:pPr>
            <a:r>
              <a:rPr lang="en-US" dirty="0" err="1"/>
              <a:t>E.g</a:t>
            </a:r>
            <a:r>
              <a:rPr lang="en-US" dirty="0"/>
              <a:t>: 12 deg 7’ 27”S, 94 deg 18’ 19” W</a:t>
            </a:r>
            <a:endParaRPr dirty="0"/>
          </a:p>
          <a:p>
            <a:pPr marL="971550" lvl="2" indent="-285750" algn="l" rtl="0">
              <a:lnSpc>
                <a:spcPct val="100000"/>
              </a:lnSpc>
              <a:spcBef>
                <a:spcPts val="500"/>
              </a:spcBef>
              <a:spcAft>
                <a:spcPts val="0"/>
              </a:spcAft>
              <a:buSzPts val="1725"/>
            </a:pPr>
            <a:r>
              <a:rPr lang="en-US" dirty="0"/>
              <a:t>Notation follows degrees, minutes, seconds</a:t>
            </a:r>
            <a:endParaRPr dirty="0"/>
          </a:p>
          <a:p>
            <a:pPr marL="971550" lvl="2" indent="-285750" algn="l" rtl="0">
              <a:lnSpc>
                <a:spcPct val="100000"/>
              </a:lnSpc>
              <a:spcBef>
                <a:spcPts val="500"/>
              </a:spcBef>
              <a:spcAft>
                <a:spcPts val="0"/>
              </a:spcAft>
              <a:buSzPts val="1725"/>
            </a:pPr>
            <a:r>
              <a:rPr lang="en-US" dirty="0"/>
              <a:t>60 minutes per degree, 60 seconds per minute</a:t>
            </a:r>
            <a:endParaRP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1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sz="3400" dirty="0"/>
              <a:t>DIGGING DEEPER</a:t>
            </a:r>
            <a:endParaRPr sz="3400" dirty="0"/>
          </a:p>
        </p:txBody>
      </p:sp>
      <p:sp>
        <p:nvSpPr>
          <p:cNvPr id="261" name="Google Shape;261;p19"/>
          <p:cNvSpPr txBox="1">
            <a:spLocks noGrp="1"/>
          </p:cNvSpPr>
          <p:nvPr>
            <p:ph idx="1"/>
          </p:nvPr>
        </p:nvSpPr>
        <p:spPr>
          <a:xfrm>
            <a:off x="594360" y="2152562"/>
            <a:ext cx="8153400" cy="4257473"/>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Optional at home activity!</a:t>
            </a:r>
          </a:p>
          <a:p>
            <a:pPr lvl="0" algn="l" rtl="0">
              <a:lnSpc>
                <a:spcPct val="100000"/>
              </a:lnSpc>
              <a:spcBef>
                <a:spcPts val="0"/>
              </a:spcBef>
              <a:spcAft>
                <a:spcPts val="0"/>
              </a:spcAft>
              <a:buSzPts val="1740"/>
            </a:pPr>
            <a:endParaRPr lang="en-US" dirty="0"/>
          </a:p>
          <a:p>
            <a:pPr lvl="0" algn="l" rtl="0">
              <a:lnSpc>
                <a:spcPct val="100000"/>
              </a:lnSpc>
              <a:spcBef>
                <a:spcPts val="0"/>
              </a:spcBef>
              <a:spcAft>
                <a:spcPts val="0"/>
              </a:spcAft>
              <a:buSzPts val="1740"/>
            </a:pPr>
            <a:r>
              <a:rPr lang="en-US" dirty="0"/>
              <a:t>Research the history of longitude. Why do we use time to denote distance?? </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Start your google search here: “Longitude by </a:t>
            </a:r>
            <a:r>
              <a:rPr lang="en-US" dirty="0" err="1"/>
              <a:t>Dava</a:t>
            </a:r>
            <a:r>
              <a:rPr lang="en-US" dirty="0"/>
              <a:t> Sobel”</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Reflect -- How do primary lines of latitude and longitude differ? How does this explain why there isn’t a book called </a:t>
            </a:r>
            <a:r>
              <a:rPr lang="en-US" i="1" dirty="0"/>
              <a:t>Latitude</a:t>
            </a:r>
            <a:r>
              <a:rPr lang="en-US" dirty="0"/>
              <a:t>?</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20"/>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Maps, Scale, and Projections</a:t>
            </a:r>
            <a:endParaRPr/>
          </a:p>
        </p:txBody>
      </p:sp>
      <p:sp>
        <p:nvSpPr>
          <p:cNvPr id="267" name="Google Shape;267;p20"/>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Maps = a generalized view of an area as seen from above and greatly reduced in size.</a:t>
            </a:r>
            <a:endParaRPr dirty="0"/>
          </a:p>
          <a:p>
            <a:pPr lvl="0" algn="l" rtl="0">
              <a:lnSpc>
                <a:spcPct val="100000"/>
              </a:lnSpc>
              <a:spcBef>
                <a:spcPts val="700"/>
              </a:spcBef>
              <a:spcAft>
                <a:spcPts val="0"/>
              </a:spcAft>
              <a:buSzPts val="1740"/>
            </a:pPr>
            <a:r>
              <a:rPr lang="en-US" dirty="0"/>
              <a:t>Maps are tools for </a:t>
            </a:r>
            <a:r>
              <a:rPr lang="en-US" b="1" i="1" dirty="0"/>
              <a:t>spatial analysis</a:t>
            </a:r>
            <a:endParaRPr dirty="0"/>
          </a:p>
          <a:p>
            <a:pPr marL="453390" lvl="0" indent="-342900" algn="l" rtl="0">
              <a:lnSpc>
                <a:spcPct val="100000"/>
              </a:lnSpc>
              <a:spcBef>
                <a:spcPts val="700"/>
              </a:spcBef>
              <a:spcAft>
                <a:spcPts val="0"/>
              </a:spcAft>
              <a:buSzPts val="1740"/>
            </a:pPr>
            <a:endParaRPr b="1" i="1" dirty="0"/>
          </a:p>
          <a:p>
            <a:pPr lvl="0" algn="l" rtl="0">
              <a:lnSpc>
                <a:spcPct val="100000"/>
              </a:lnSpc>
              <a:spcBef>
                <a:spcPts val="700"/>
              </a:spcBef>
              <a:spcAft>
                <a:spcPts val="0"/>
              </a:spcAft>
              <a:buSzPts val="1740"/>
            </a:pPr>
            <a:r>
              <a:rPr lang="en-US" u="sng" dirty="0">
                <a:solidFill>
                  <a:schemeClr val="hlink"/>
                </a:solidFill>
                <a:hlinkClick r:id="rId3"/>
              </a:rPr>
              <a:t>http://hint.fm/wind/</a:t>
            </a:r>
            <a:r>
              <a:rPr lang="en-US" dirty="0"/>
              <a:t> </a:t>
            </a:r>
            <a:endParaRPr dirty="0"/>
          </a:p>
          <a:p>
            <a:pPr marL="320040" lvl="0" indent="-209550" algn="l" rtl="0">
              <a:lnSpc>
                <a:spcPct val="100000"/>
              </a:lnSpc>
              <a:spcBef>
                <a:spcPts val="700"/>
              </a:spcBef>
              <a:spcAft>
                <a:spcPts val="0"/>
              </a:spcAft>
              <a:buSzPts val="1740"/>
              <a:buNone/>
            </a:pPr>
            <a:endParaRPr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Outline</a:t>
            </a:r>
            <a:endParaRPr/>
          </a:p>
        </p:txBody>
      </p:sp>
      <p:sp>
        <p:nvSpPr>
          <p:cNvPr id="157" name="Google Shape;157;p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457200" lvl="0" indent="-457200" algn="l" rtl="0">
              <a:lnSpc>
                <a:spcPct val="100000"/>
              </a:lnSpc>
              <a:spcBef>
                <a:spcPts val="0"/>
              </a:spcBef>
              <a:spcAft>
                <a:spcPts val="0"/>
              </a:spcAft>
              <a:buSzPts val="1740"/>
              <a:buFont typeface="Arial"/>
              <a:buChar char="•"/>
            </a:pPr>
            <a:r>
              <a:rPr lang="en-US"/>
              <a:t>Earth Systems Concepts</a:t>
            </a:r>
            <a:endParaRPr/>
          </a:p>
          <a:p>
            <a:pPr marL="457200" lvl="0" indent="-457200" algn="l" rtl="0">
              <a:lnSpc>
                <a:spcPct val="100000"/>
              </a:lnSpc>
              <a:spcBef>
                <a:spcPts val="700"/>
              </a:spcBef>
              <a:spcAft>
                <a:spcPts val="0"/>
              </a:spcAft>
              <a:buSzPts val="1740"/>
              <a:buFont typeface="Arial"/>
              <a:buChar char="•"/>
            </a:pPr>
            <a:r>
              <a:rPr lang="en-US"/>
              <a:t>Systems Organization</a:t>
            </a:r>
            <a:endParaRPr/>
          </a:p>
          <a:p>
            <a:pPr marL="457200" lvl="0" indent="-457200" algn="l" rtl="0">
              <a:lnSpc>
                <a:spcPct val="100000"/>
              </a:lnSpc>
              <a:spcBef>
                <a:spcPts val="700"/>
              </a:spcBef>
              <a:spcAft>
                <a:spcPts val="0"/>
              </a:spcAft>
              <a:buSzPts val="1740"/>
              <a:buFont typeface="Arial"/>
              <a:buChar char="•"/>
            </a:pPr>
            <a:r>
              <a:rPr lang="en-US"/>
              <a:t>Earth’s Dimensions</a:t>
            </a:r>
            <a:endParaRPr/>
          </a:p>
          <a:p>
            <a:pPr marL="457200" lvl="0" indent="-457200" algn="l" rtl="0">
              <a:lnSpc>
                <a:spcPct val="100000"/>
              </a:lnSpc>
              <a:spcBef>
                <a:spcPts val="700"/>
              </a:spcBef>
              <a:spcAft>
                <a:spcPts val="0"/>
              </a:spcAft>
              <a:buSzPts val="1740"/>
              <a:buFont typeface="Arial"/>
              <a:buChar char="•"/>
            </a:pPr>
            <a:r>
              <a:rPr lang="en-US"/>
              <a:t>Earth’s Rotation</a:t>
            </a:r>
            <a:endParaRPr/>
          </a:p>
          <a:p>
            <a:pPr marL="457200" lvl="0" indent="-457200" algn="l" rtl="0">
              <a:lnSpc>
                <a:spcPct val="100000"/>
              </a:lnSpc>
              <a:spcBef>
                <a:spcPts val="700"/>
              </a:spcBef>
              <a:spcAft>
                <a:spcPts val="0"/>
              </a:spcAft>
              <a:buSzPts val="1740"/>
              <a:buFont typeface="Arial"/>
              <a:buChar char="•"/>
            </a:pPr>
            <a:r>
              <a:rPr lang="en-US"/>
              <a:t>Location on Earth</a:t>
            </a:r>
            <a:endParaRPr/>
          </a:p>
          <a:p>
            <a:pPr marL="457200" lvl="0" indent="-457200" algn="l" rtl="0">
              <a:lnSpc>
                <a:spcPct val="100000"/>
              </a:lnSpc>
              <a:spcBef>
                <a:spcPts val="700"/>
              </a:spcBef>
              <a:spcAft>
                <a:spcPts val="0"/>
              </a:spcAft>
              <a:buSzPts val="1740"/>
              <a:buFont typeface="Arial"/>
              <a:buChar char="•"/>
            </a:pPr>
            <a:r>
              <a:rPr lang="en-US"/>
              <a:t>Maps, Scale, and Projections</a:t>
            </a:r>
            <a:endParaRPr/>
          </a:p>
          <a:p>
            <a:pPr marL="457200" lvl="0" indent="-457200" algn="l" rtl="0">
              <a:lnSpc>
                <a:spcPct val="100000"/>
              </a:lnSpc>
              <a:spcBef>
                <a:spcPts val="700"/>
              </a:spcBef>
              <a:spcAft>
                <a:spcPts val="0"/>
              </a:spcAft>
              <a:buSzPts val="1740"/>
              <a:buFont typeface="Arial"/>
              <a:buChar char="•"/>
            </a:pPr>
            <a:r>
              <a:rPr lang="en-US"/>
              <a:t>Geographic Information Science/System</a:t>
            </a:r>
            <a:endParaRPr/>
          </a:p>
          <a:p>
            <a:pPr marL="457200" lvl="0" indent="-457200" algn="l" rtl="0">
              <a:lnSpc>
                <a:spcPct val="100000"/>
              </a:lnSpc>
              <a:spcBef>
                <a:spcPts val="700"/>
              </a:spcBef>
              <a:spcAft>
                <a:spcPts val="0"/>
              </a:spcAft>
              <a:buSzPts val="1740"/>
              <a:buFont typeface="Arial"/>
              <a:buChar char="•"/>
            </a:pPr>
            <a:r>
              <a:rPr lang="en-US"/>
              <a:t>Remote sensing and contemporary GIS data</a:t>
            </a:r>
            <a:endParaRPr/>
          </a:p>
          <a:p>
            <a:pPr marL="320040" lvl="0" indent="-209550" algn="l" rtl="0">
              <a:lnSpc>
                <a:spcPct val="100000"/>
              </a:lnSpc>
              <a:spcBef>
                <a:spcPts val="700"/>
              </a:spcBef>
              <a:spcAft>
                <a:spcPts val="0"/>
              </a:spcAft>
              <a:buSzPts val="1740"/>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2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ct val="100000"/>
              <a:buFont typeface="Palatino Linotype"/>
              <a:buNone/>
            </a:pPr>
            <a:r>
              <a:rPr lang="en-US"/>
              <a:t>Another example of a wind map…</a:t>
            </a:r>
            <a:endParaRPr/>
          </a:p>
        </p:txBody>
      </p:sp>
      <p:sp>
        <p:nvSpPr>
          <p:cNvPr id="296" name="Google Shape;296;p2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u="sng" dirty="0">
                <a:solidFill>
                  <a:schemeClr val="hlink"/>
                </a:solidFill>
                <a:hlinkClick r:id="rId3"/>
              </a:rPr>
              <a:t>https://earth.nullschool.net/</a:t>
            </a:r>
            <a:r>
              <a:rPr lang="en-US" dirty="0"/>
              <a:t> </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What do you notice that’s different about this geovisualization? </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How does this difference change the use? The message? The audience? </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21"/>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Maps, Scale, and Projections</a:t>
            </a:r>
            <a:endParaRPr/>
          </a:p>
        </p:txBody>
      </p:sp>
      <p:sp>
        <p:nvSpPr>
          <p:cNvPr id="273" name="Google Shape;273;p21"/>
          <p:cNvSpPr txBox="1">
            <a:spLocks noGrp="1"/>
          </p:cNvSpPr>
          <p:nvPr>
            <p:ph idx="1"/>
          </p:nvPr>
        </p:nvSpPr>
        <p:spPr>
          <a:xfrm>
            <a:off x="36871" y="1905000"/>
            <a:ext cx="3975652" cy="46482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b="1" u="sng" dirty="0"/>
              <a:t>Scale</a:t>
            </a:r>
            <a:r>
              <a:rPr lang="en-US" dirty="0"/>
              <a:t> = the ratio of the image on the map as compared to the real world.</a:t>
            </a:r>
            <a:endParaRPr dirty="0"/>
          </a:p>
          <a:p>
            <a:pPr lvl="0" algn="l" rtl="0">
              <a:lnSpc>
                <a:spcPct val="100000"/>
              </a:lnSpc>
              <a:spcBef>
                <a:spcPts val="700"/>
              </a:spcBef>
              <a:spcAft>
                <a:spcPts val="0"/>
              </a:spcAft>
              <a:buSzPts val="1740"/>
            </a:pPr>
            <a:r>
              <a:rPr lang="en-US" dirty="0"/>
              <a:t>One of the 3 is different from the others. Which one? In what way?</a:t>
            </a:r>
            <a:endParaRPr dirty="0"/>
          </a:p>
          <a:p>
            <a:pPr marL="320040" lvl="0" indent="-209550" algn="l" rtl="0">
              <a:lnSpc>
                <a:spcPct val="100000"/>
              </a:lnSpc>
              <a:spcBef>
                <a:spcPts val="700"/>
              </a:spcBef>
              <a:spcAft>
                <a:spcPts val="0"/>
              </a:spcAft>
              <a:buSzPts val="1740"/>
              <a:buNone/>
            </a:pPr>
            <a:endParaRPr dirty="0"/>
          </a:p>
        </p:txBody>
      </p:sp>
      <p:pic>
        <p:nvPicPr>
          <p:cNvPr id="274" name="Google Shape;274;p21" descr="01_19"/>
          <p:cNvPicPr preferRelativeResize="0"/>
          <p:nvPr/>
        </p:nvPicPr>
        <p:blipFill rotWithShape="1">
          <a:blip r:embed="rId3">
            <a:alphaModFix/>
          </a:blip>
          <a:srcRect/>
          <a:stretch/>
        </p:blipFill>
        <p:spPr>
          <a:xfrm>
            <a:off x="3886200" y="2362200"/>
            <a:ext cx="5171395" cy="3581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2"/>
          <p:cNvSpPr txBox="1">
            <a:spLocks noGrp="1"/>
          </p:cNvSpPr>
          <p:nvPr>
            <p:ph type="title"/>
          </p:nvPr>
        </p:nvSpPr>
        <p:spPr>
          <a:xfrm>
            <a:off x="609600" y="304800"/>
            <a:ext cx="8153400" cy="9906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Maps, Scale, and Projection</a:t>
            </a:r>
            <a:endParaRPr/>
          </a:p>
        </p:txBody>
      </p:sp>
      <p:sp>
        <p:nvSpPr>
          <p:cNvPr id="280" name="Google Shape;280;p22"/>
          <p:cNvSpPr txBox="1">
            <a:spLocks noGrp="1"/>
          </p:cNvSpPr>
          <p:nvPr>
            <p:ph idx="1"/>
          </p:nvPr>
        </p:nvSpPr>
        <p:spPr>
          <a:xfrm>
            <a:off x="762000" y="1600200"/>
            <a:ext cx="8153400" cy="4888488"/>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Map Projection is the reduction of the spherical Earth to a flat surface</a:t>
            </a:r>
            <a:endParaRPr dirty="0"/>
          </a:p>
          <a:p>
            <a:pPr marL="320040" lvl="0" indent="-209550" algn="l" rtl="0">
              <a:lnSpc>
                <a:spcPct val="100000"/>
              </a:lnSpc>
              <a:spcBef>
                <a:spcPts val="700"/>
              </a:spcBef>
              <a:spcAft>
                <a:spcPts val="0"/>
              </a:spcAft>
              <a:buSzPts val="1740"/>
              <a:buNone/>
            </a:pPr>
            <a:endParaRPr dirty="0"/>
          </a:p>
          <a:p>
            <a:pPr marL="320040" lvl="0" indent="-209550" algn="l" rtl="0">
              <a:lnSpc>
                <a:spcPct val="100000"/>
              </a:lnSpc>
              <a:spcBef>
                <a:spcPts val="700"/>
              </a:spcBef>
              <a:spcAft>
                <a:spcPts val="0"/>
              </a:spcAft>
              <a:buSzPts val="1740"/>
              <a:buNone/>
            </a:pPr>
            <a:endParaRPr dirty="0"/>
          </a:p>
          <a:p>
            <a:pPr marL="320040" lvl="0" indent="-209550" algn="l" rtl="0">
              <a:lnSpc>
                <a:spcPct val="100000"/>
              </a:lnSpc>
              <a:spcBef>
                <a:spcPts val="700"/>
              </a:spcBef>
              <a:spcAft>
                <a:spcPts val="0"/>
              </a:spcAft>
              <a:buSzPts val="1740"/>
              <a:buNone/>
            </a:pPr>
            <a:endParaRPr dirty="0"/>
          </a:p>
          <a:p>
            <a:pPr marL="320040" lvl="0" indent="-209550" algn="l" rtl="0">
              <a:lnSpc>
                <a:spcPct val="100000"/>
              </a:lnSpc>
              <a:spcBef>
                <a:spcPts val="700"/>
              </a:spcBef>
              <a:spcAft>
                <a:spcPts val="0"/>
              </a:spcAft>
              <a:buSzPts val="1740"/>
              <a:buNone/>
            </a:pPr>
            <a:endParaRPr dirty="0"/>
          </a:p>
          <a:p>
            <a:pPr marL="0" lvl="0" indent="0" algn="l" rtl="0">
              <a:lnSpc>
                <a:spcPct val="100000"/>
              </a:lnSpc>
              <a:spcBef>
                <a:spcPts val="700"/>
              </a:spcBef>
              <a:spcAft>
                <a:spcPts val="0"/>
              </a:spcAft>
              <a:buSzPts val="1740"/>
              <a:buNone/>
            </a:pPr>
            <a:endParaRPr dirty="0"/>
          </a:p>
        </p:txBody>
      </p:sp>
      <p:pic>
        <p:nvPicPr>
          <p:cNvPr id="281" name="Google Shape;281;p22" descr="01_21"/>
          <p:cNvPicPr preferRelativeResize="0"/>
          <p:nvPr/>
        </p:nvPicPr>
        <p:blipFill rotWithShape="1">
          <a:blip r:embed="rId3">
            <a:alphaModFix/>
          </a:blip>
          <a:srcRect t="18872" b="46399"/>
          <a:stretch/>
        </p:blipFill>
        <p:spPr>
          <a:xfrm>
            <a:off x="838200" y="2510997"/>
            <a:ext cx="7031658" cy="2441999"/>
          </a:xfrm>
          <a:prstGeom prst="rect">
            <a:avLst/>
          </a:prstGeom>
          <a:noFill/>
          <a:ln>
            <a:noFill/>
          </a:ln>
        </p:spPr>
      </p:pic>
      <p:pic>
        <p:nvPicPr>
          <p:cNvPr id="282" name="Google Shape;282;p22" descr="01_21"/>
          <p:cNvPicPr preferRelativeResize="0"/>
          <p:nvPr/>
        </p:nvPicPr>
        <p:blipFill rotWithShape="1">
          <a:blip r:embed="rId3">
            <a:alphaModFix/>
          </a:blip>
          <a:srcRect t="72803" r="36079"/>
          <a:stretch/>
        </p:blipFill>
        <p:spPr>
          <a:xfrm>
            <a:off x="2450120" y="4925957"/>
            <a:ext cx="4477335" cy="19050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Distortion in Maps</a:t>
            </a:r>
            <a:endParaRPr/>
          </a:p>
        </p:txBody>
      </p:sp>
      <p:pic>
        <p:nvPicPr>
          <p:cNvPr id="288" name="Google Shape;288;p23"/>
          <p:cNvPicPr preferRelativeResize="0"/>
          <p:nvPr/>
        </p:nvPicPr>
        <p:blipFill rotWithShape="1">
          <a:blip r:embed="rId3">
            <a:alphaModFix/>
          </a:blip>
          <a:srcRect t="7298"/>
          <a:stretch/>
        </p:blipFill>
        <p:spPr>
          <a:xfrm>
            <a:off x="1143000" y="1227568"/>
            <a:ext cx="6815195" cy="5630432"/>
          </a:xfrm>
          <a:prstGeom prst="rect">
            <a:avLst/>
          </a:prstGeom>
          <a:noFill/>
          <a:ln>
            <a:noFill/>
          </a:ln>
        </p:spPr>
      </p:pic>
      <p:sp>
        <p:nvSpPr>
          <p:cNvPr id="289" name="Google Shape;289;p23"/>
          <p:cNvSpPr txBox="1"/>
          <p:nvPr/>
        </p:nvSpPr>
        <p:spPr>
          <a:xfrm>
            <a:off x="3352800" y="1907448"/>
            <a:ext cx="381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alatino Linotype"/>
                <a:ea typeface="Palatino Linotype"/>
                <a:cs typeface="Palatino Linotype"/>
                <a:sym typeface="Palatino Linotype"/>
              </a:rPr>
              <a:t>A</a:t>
            </a:r>
            <a:endParaRPr sz="1400" b="0" i="0" u="none" strike="noStrike" cap="none">
              <a:solidFill>
                <a:srgbClr val="000000"/>
              </a:solidFill>
              <a:latin typeface="Arial"/>
              <a:ea typeface="Arial"/>
              <a:cs typeface="Arial"/>
              <a:sym typeface="Arial"/>
            </a:endParaRPr>
          </a:p>
        </p:txBody>
      </p:sp>
      <p:sp>
        <p:nvSpPr>
          <p:cNvPr id="290" name="Google Shape;290;p23"/>
          <p:cNvSpPr txBox="1"/>
          <p:nvPr/>
        </p:nvSpPr>
        <p:spPr>
          <a:xfrm>
            <a:off x="2286000" y="3733800"/>
            <a:ext cx="381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a:solidFill>
                  <a:srgbClr val="FF0000"/>
                </a:solidFill>
                <a:latin typeface="Palatino Linotype"/>
                <a:ea typeface="Palatino Linotype"/>
                <a:cs typeface="Palatino Linotype"/>
                <a:sym typeface="Palatino Linotype"/>
              </a:rPr>
              <a:t>B</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25"/>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What is GIS?</a:t>
            </a:r>
            <a:endParaRPr/>
          </a:p>
        </p:txBody>
      </p:sp>
      <p:sp>
        <p:nvSpPr>
          <p:cNvPr id="302" name="Google Shape;302;p25"/>
          <p:cNvSpPr txBox="1">
            <a:spLocks noGrp="1"/>
          </p:cNvSpPr>
          <p:nvPr>
            <p:ph idx="1"/>
          </p:nvPr>
        </p:nvSpPr>
        <p:spPr>
          <a:xfrm>
            <a:off x="1" y="1981200"/>
            <a:ext cx="3733800" cy="4343400"/>
          </a:xfrm>
          <a:prstGeom prst="rect">
            <a:avLst/>
          </a:prstGeom>
          <a:noFill/>
          <a:ln>
            <a:noFill/>
          </a:ln>
        </p:spPr>
        <p:txBody>
          <a:bodyPr spcFirstLastPara="1" wrap="square" lIns="91425" tIns="45700" rIns="91425" bIns="45700" anchor="t" anchorCtr="0">
            <a:normAutofit fontScale="85000" lnSpcReduction="10000"/>
          </a:bodyPr>
          <a:lstStyle/>
          <a:p>
            <a:pPr lvl="0" algn="l" rtl="0">
              <a:lnSpc>
                <a:spcPct val="100000"/>
              </a:lnSpc>
              <a:spcBef>
                <a:spcPts val="0"/>
              </a:spcBef>
              <a:spcAft>
                <a:spcPts val="0"/>
              </a:spcAft>
              <a:buSzPct val="59999"/>
            </a:pPr>
            <a:r>
              <a:rPr lang="en-US" dirty="0"/>
              <a:t>GIS stands for either Geographic Information System(s) </a:t>
            </a:r>
            <a:r>
              <a:rPr lang="en-US" i="1" dirty="0"/>
              <a:t>or </a:t>
            </a:r>
            <a:r>
              <a:rPr lang="en-US" dirty="0"/>
              <a:t>Geographic Information Science depending on the usage</a:t>
            </a:r>
            <a:endParaRPr dirty="0"/>
          </a:p>
          <a:p>
            <a:pPr marL="420243" lvl="0" indent="-342900" algn="l" rtl="0">
              <a:lnSpc>
                <a:spcPct val="100000"/>
              </a:lnSpc>
              <a:spcBef>
                <a:spcPts val="700"/>
              </a:spcBef>
              <a:spcAft>
                <a:spcPts val="0"/>
              </a:spcAft>
              <a:buSzPct val="59999"/>
            </a:pPr>
            <a:endParaRPr dirty="0"/>
          </a:p>
          <a:p>
            <a:pPr lvl="0" algn="l" rtl="0">
              <a:lnSpc>
                <a:spcPct val="100000"/>
              </a:lnSpc>
              <a:spcBef>
                <a:spcPts val="700"/>
              </a:spcBef>
              <a:spcAft>
                <a:spcPts val="0"/>
              </a:spcAft>
              <a:buSzPct val="59999"/>
            </a:pPr>
            <a:r>
              <a:rPr lang="en-US" dirty="0"/>
              <a:t>A “system” can be thought of as a spatial model used to portray something about the Earth or reality</a:t>
            </a:r>
            <a:endParaRPr dirty="0"/>
          </a:p>
          <a:p>
            <a:pPr marL="420243" lvl="0" indent="-342900" algn="l" rtl="0">
              <a:lnSpc>
                <a:spcPct val="100000"/>
              </a:lnSpc>
              <a:spcBef>
                <a:spcPts val="700"/>
              </a:spcBef>
              <a:spcAft>
                <a:spcPts val="0"/>
              </a:spcAft>
              <a:buSzPct val="59999"/>
            </a:pPr>
            <a:endParaRPr dirty="0"/>
          </a:p>
          <a:p>
            <a:pPr lvl="0" algn="l" rtl="0">
              <a:lnSpc>
                <a:spcPct val="100000"/>
              </a:lnSpc>
              <a:spcBef>
                <a:spcPts val="700"/>
              </a:spcBef>
              <a:spcAft>
                <a:spcPts val="0"/>
              </a:spcAft>
              <a:buSzPct val="59999"/>
            </a:pPr>
            <a:r>
              <a:rPr lang="en-US" dirty="0"/>
              <a:t>The “Science” is the discipline of studying spatial analysis using </a:t>
            </a:r>
            <a:r>
              <a:rPr lang="en-US" dirty="0" err="1"/>
              <a:t>GI</a:t>
            </a:r>
            <a:r>
              <a:rPr lang="en-US" i="1" dirty="0" err="1"/>
              <a:t>Systems</a:t>
            </a:r>
            <a:endParaRPr dirty="0"/>
          </a:p>
        </p:txBody>
      </p:sp>
      <p:pic>
        <p:nvPicPr>
          <p:cNvPr id="303" name="Google Shape;303;p25"/>
          <p:cNvPicPr preferRelativeResize="0"/>
          <p:nvPr/>
        </p:nvPicPr>
        <p:blipFill rotWithShape="1">
          <a:blip r:embed="rId3">
            <a:alphaModFix/>
          </a:blip>
          <a:srcRect l="20868" t="16431" r="18715" b="34978"/>
          <a:stretch/>
        </p:blipFill>
        <p:spPr>
          <a:xfrm>
            <a:off x="3810000" y="1981200"/>
            <a:ext cx="5257800" cy="4202430"/>
          </a:xfrm>
          <a:prstGeom prst="rect">
            <a:avLst/>
          </a:prstGeom>
          <a:noFill/>
          <a:ln w="9525" cap="flat" cmpd="sng">
            <a:solidFill>
              <a:schemeClr val="lt1"/>
            </a:solidFill>
            <a:prstDash val="solid"/>
            <a:miter lim="800000"/>
            <a:headEnd type="none" w="sm" len="sm"/>
            <a:tailEnd type="none" w="sm" len="sm"/>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6"/>
          <p:cNvSpPr txBox="1">
            <a:spLocks noGrp="1"/>
          </p:cNvSpPr>
          <p:nvPr>
            <p:ph idx="1"/>
          </p:nvPr>
        </p:nvSpPr>
        <p:spPr>
          <a:xfrm>
            <a:off x="254891" y="228600"/>
            <a:ext cx="8921766" cy="990600"/>
          </a:xfrm>
          <a:prstGeom prst="rect">
            <a:avLst/>
          </a:prstGeom>
          <a:noFill/>
          <a:ln>
            <a:noFill/>
          </a:ln>
        </p:spPr>
        <p:txBody>
          <a:bodyPr spcFirstLastPara="1" wrap="square" lIns="91425" tIns="45700" rIns="91425" bIns="45700" anchor="t" anchorCtr="0">
            <a:normAutofit fontScale="92500" lnSpcReduction="10000"/>
          </a:bodyPr>
          <a:lstStyle/>
          <a:p>
            <a:pPr marL="0" lvl="0" indent="0" algn="l" rtl="0">
              <a:lnSpc>
                <a:spcPct val="100000"/>
              </a:lnSpc>
              <a:spcBef>
                <a:spcPts val="0"/>
              </a:spcBef>
              <a:spcAft>
                <a:spcPts val="0"/>
              </a:spcAft>
              <a:buSzPct val="59999"/>
              <a:buNone/>
            </a:pPr>
            <a:r>
              <a:rPr lang="en-US"/>
              <a:t>GISystems are powerful </a:t>
            </a:r>
            <a:r>
              <a:rPr lang="en-US" i="1"/>
              <a:t>tools</a:t>
            </a:r>
            <a:r>
              <a:rPr lang="en-US"/>
              <a:t> that can be used to analyze and display various types of multi-dimensional data at once. What is the map below telling you?</a:t>
            </a:r>
            <a:endParaRPr/>
          </a:p>
          <a:p>
            <a:pPr marL="640080" lvl="1" indent="-184753" algn="l" rtl="0">
              <a:lnSpc>
                <a:spcPct val="100000"/>
              </a:lnSpc>
              <a:spcBef>
                <a:spcPts val="550"/>
              </a:spcBef>
              <a:spcAft>
                <a:spcPts val="0"/>
              </a:spcAft>
              <a:buSzPct val="70000"/>
              <a:buNone/>
            </a:pPr>
            <a:endParaRPr/>
          </a:p>
        </p:txBody>
      </p:sp>
      <p:pic>
        <p:nvPicPr>
          <p:cNvPr id="309" name="Google Shape;309;p26" descr="Image result for thomas fire spread map"/>
          <p:cNvPicPr preferRelativeResize="0"/>
          <p:nvPr/>
        </p:nvPicPr>
        <p:blipFill rotWithShape="1">
          <a:blip r:embed="rId3">
            <a:alphaModFix/>
          </a:blip>
          <a:srcRect/>
          <a:stretch/>
        </p:blipFill>
        <p:spPr>
          <a:xfrm>
            <a:off x="304800" y="1251857"/>
            <a:ext cx="8686800" cy="56132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27"/>
          <p:cNvSpPr txBox="1">
            <a:spLocks noGrp="1"/>
          </p:cNvSpPr>
          <p:nvPr>
            <p:ph type="title"/>
          </p:nvPr>
        </p:nvSpPr>
        <p:spPr>
          <a:xfrm>
            <a:off x="2171699" y="764373"/>
            <a:ext cx="6649027" cy="1293028"/>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sz="3200" dirty="0"/>
              <a:t>So what can we do with GIS?</a:t>
            </a:r>
            <a:endParaRPr sz="3200" dirty="0"/>
          </a:p>
        </p:txBody>
      </p:sp>
      <p:sp>
        <p:nvSpPr>
          <p:cNvPr id="315" name="Google Shape;315;p27"/>
          <p:cNvSpPr txBox="1">
            <a:spLocks noGrp="1"/>
          </p:cNvSpPr>
          <p:nvPr>
            <p:ph idx="1"/>
          </p:nvPr>
        </p:nvSpPr>
        <p:spPr>
          <a:xfrm>
            <a:off x="495300" y="2362200"/>
            <a:ext cx="8153400" cy="4495800"/>
          </a:xfrm>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Common career paths right now that depend on GIS – department of transportation, land and resource management, economic geologists, city and regional planning, natural hazard and emergency managers, ecosystems analyst, climate modelers, environmental engineers, archaeologists, stream ecologists, biogeographers, wildland fire scientists, and many </a:t>
            </a:r>
            <a:r>
              <a:rPr lang="en-US" dirty="0" err="1"/>
              <a:t>many</a:t>
            </a:r>
            <a:r>
              <a:rPr lang="en-US" dirty="0"/>
              <a:t> more! </a:t>
            </a:r>
            <a:endParaRPr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29"/>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The Power of GIS</a:t>
            </a:r>
            <a:endParaRPr/>
          </a:p>
        </p:txBody>
      </p:sp>
      <p:sp>
        <p:nvSpPr>
          <p:cNvPr id="328" name="Google Shape;328;p29"/>
          <p:cNvSpPr txBox="1">
            <a:spLocks noGrp="1"/>
          </p:cNvSpPr>
          <p:nvPr>
            <p:ph idx="1"/>
          </p:nvPr>
        </p:nvSpPr>
        <p:spPr>
          <a:xfrm>
            <a:off x="1447800" y="1676400"/>
            <a:ext cx="6902450" cy="3018094"/>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0"/>
              </a:spcAft>
              <a:buSzPts val="1740"/>
              <a:buNone/>
            </a:pPr>
            <a:r>
              <a:rPr lang="en-US"/>
              <a:t>John Snow’s 1854 Cholera Map</a:t>
            </a:r>
            <a:endParaRPr/>
          </a:p>
        </p:txBody>
      </p:sp>
      <p:pic>
        <p:nvPicPr>
          <p:cNvPr id="329" name="Google Shape;329;p29" descr="Snow cholera map"/>
          <p:cNvPicPr preferRelativeResize="0"/>
          <p:nvPr/>
        </p:nvPicPr>
        <p:blipFill rotWithShape="1">
          <a:blip r:embed="rId3">
            <a:alphaModFix/>
          </a:blip>
          <a:srcRect/>
          <a:stretch/>
        </p:blipFill>
        <p:spPr>
          <a:xfrm>
            <a:off x="381000" y="2207774"/>
            <a:ext cx="8531352" cy="442162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30"/>
          <p:cNvSpPr txBox="1">
            <a:spLocks noGrp="1"/>
          </p:cNvSpPr>
          <p:nvPr>
            <p:ph type="title"/>
          </p:nvPr>
        </p:nvSpPr>
        <p:spPr>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lt2"/>
              </a:buClr>
              <a:buSzPts val="3400"/>
              <a:buFont typeface="Palatino Linotype"/>
              <a:buNone/>
            </a:pPr>
            <a:r>
              <a:rPr lang="en-US" sz="3400"/>
              <a:t>Remote Sensing and Contemporary GIS</a:t>
            </a:r>
            <a:endParaRPr/>
          </a:p>
        </p:txBody>
      </p:sp>
      <p:sp>
        <p:nvSpPr>
          <p:cNvPr id="335" name="Google Shape;335;p30"/>
          <p:cNvSpPr txBox="1">
            <a:spLocks noGrp="1"/>
          </p:cNvSpPr>
          <p:nvPr>
            <p:ph idx="1"/>
          </p:nvPr>
        </p:nvSpPr>
        <p:spPr>
          <a:xfrm>
            <a:off x="153053" y="1905000"/>
            <a:ext cx="3580747" cy="4495800"/>
          </a:xfrm>
          <a:prstGeom prst="rect">
            <a:avLst/>
          </a:prstGeom>
          <a:noFill/>
          <a:ln>
            <a:noFill/>
          </a:ln>
        </p:spPr>
        <p:txBody>
          <a:bodyPr spcFirstLastPara="1" wrap="square" lIns="91425" tIns="45700" rIns="91425" bIns="45700" anchor="t" anchorCtr="0">
            <a:normAutofit/>
          </a:bodyPr>
          <a:lstStyle/>
          <a:p>
            <a:pPr marL="342881" lvl="0" indent="-342900" algn="l" rtl="0">
              <a:lnSpc>
                <a:spcPct val="100000"/>
              </a:lnSpc>
              <a:spcBef>
                <a:spcPts val="0"/>
              </a:spcBef>
              <a:spcAft>
                <a:spcPts val="0"/>
              </a:spcAft>
              <a:buSzPct val="59999"/>
            </a:pPr>
            <a:r>
              <a:rPr lang="en-US" dirty="0"/>
              <a:t>Remotely sensed data are those collected away from their observation</a:t>
            </a:r>
            <a:endParaRPr dirty="0"/>
          </a:p>
          <a:p>
            <a:pPr marL="342881" lvl="0" indent="-342900" algn="l" rtl="0">
              <a:lnSpc>
                <a:spcPct val="100000"/>
              </a:lnSpc>
              <a:spcBef>
                <a:spcPts val="700"/>
              </a:spcBef>
              <a:spcAft>
                <a:spcPts val="0"/>
              </a:spcAft>
              <a:buSzPct val="59999"/>
            </a:pPr>
            <a:r>
              <a:rPr lang="en-US" dirty="0"/>
              <a:t>Satellites offer a wealth of data beyond the visible light spectrum</a:t>
            </a:r>
            <a:endParaRPr dirty="0"/>
          </a:p>
          <a:p>
            <a:pPr marL="342881" lvl="0" indent="-342900" algn="l" rtl="0">
              <a:lnSpc>
                <a:spcPct val="100000"/>
              </a:lnSpc>
              <a:spcBef>
                <a:spcPts val="700"/>
              </a:spcBef>
              <a:spcAft>
                <a:spcPts val="0"/>
              </a:spcAft>
              <a:buSzPct val="59999"/>
            </a:pPr>
            <a:r>
              <a:rPr lang="en-US" dirty="0"/>
              <a:t>Increasingly fine spatial resolution allows for truly rich imagery and data. </a:t>
            </a:r>
            <a:endParaRPr dirty="0"/>
          </a:p>
        </p:txBody>
      </p:sp>
      <p:pic>
        <p:nvPicPr>
          <p:cNvPr id="336" name="Google Shape;336;p30" descr="EarthView–Crater Lake Image Shows Potential of Sentinel-2A"/>
          <p:cNvPicPr preferRelativeResize="0"/>
          <p:nvPr/>
        </p:nvPicPr>
        <p:blipFill rotWithShape="1">
          <a:blip r:embed="rId3">
            <a:alphaModFix/>
          </a:blip>
          <a:srcRect/>
          <a:stretch/>
        </p:blipFill>
        <p:spPr>
          <a:xfrm>
            <a:off x="3980873" y="2057401"/>
            <a:ext cx="4710545" cy="478971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2" name="Google Shape;342;p3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3400"/>
              <a:buFont typeface="Palatino Linotype"/>
              <a:buNone/>
            </a:pPr>
            <a:r>
              <a:rPr lang="en-US" sz="3400"/>
              <a:t>Remote Sensing and Contemporary GIS</a:t>
            </a:r>
            <a:endParaRPr/>
          </a:p>
        </p:txBody>
      </p:sp>
      <p:sp>
        <p:nvSpPr>
          <p:cNvPr id="341" name="Google Shape;341;p31"/>
          <p:cNvSpPr txBox="1">
            <a:spLocks noGrp="1"/>
          </p:cNvSpPr>
          <p:nvPr>
            <p:ph idx="1"/>
          </p:nvPr>
        </p:nvSpPr>
        <p:spPr>
          <a:xfrm>
            <a:off x="199570" y="2271151"/>
            <a:ext cx="3991429" cy="4064989"/>
          </a:xfrm>
          <a:prstGeom prst="rect">
            <a:avLst/>
          </a:prstGeom>
          <a:noFill/>
          <a:ln>
            <a:noFill/>
          </a:ln>
        </p:spPr>
        <p:txBody>
          <a:bodyPr spcFirstLastPara="1" wrap="square" lIns="91425" tIns="45700" rIns="91425" bIns="45700" anchor="t" anchorCtr="0">
            <a:normAutofit/>
          </a:bodyPr>
          <a:lstStyle/>
          <a:p>
            <a:pPr marL="342881" lvl="0" indent="-342900" algn="l" rtl="0">
              <a:lnSpc>
                <a:spcPct val="100000"/>
              </a:lnSpc>
              <a:spcBef>
                <a:spcPts val="0"/>
              </a:spcBef>
              <a:spcAft>
                <a:spcPts val="0"/>
              </a:spcAft>
              <a:buSzPct val="59999"/>
            </a:pPr>
            <a:r>
              <a:rPr lang="en-US" dirty="0"/>
              <a:t>Moderate Resolution Imaging Spectroradiometer (MODIS): </a:t>
            </a:r>
            <a:r>
              <a:rPr lang="en-US" u="sng" dirty="0">
                <a:solidFill>
                  <a:schemeClr val="hlink"/>
                </a:solidFill>
                <a:hlinkClick r:id="rId3"/>
              </a:rPr>
              <a:t>https://modis.gsfc.nasa.gov/</a:t>
            </a:r>
            <a:r>
              <a:rPr lang="en-US" dirty="0"/>
              <a:t> </a:t>
            </a:r>
            <a:endParaRPr dirty="0"/>
          </a:p>
          <a:p>
            <a:pPr marL="445085" lvl="0" indent="-342900" algn="l" rtl="0">
              <a:lnSpc>
                <a:spcPct val="100000"/>
              </a:lnSpc>
              <a:spcBef>
                <a:spcPts val="700"/>
              </a:spcBef>
              <a:spcAft>
                <a:spcPts val="0"/>
              </a:spcAft>
              <a:buSzPct val="59999"/>
            </a:pPr>
            <a:endParaRPr dirty="0"/>
          </a:p>
          <a:p>
            <a:pPr marL="342881" lvl="0" indent="-342900" algn="l" rtl="0">
              <a:lnSpc>
                <a:spcPct val="100000"/>
              </a:lnSpc>
              <a:spcBef>
                <a:spcPts val="700"/>
              </a:spcBef>
              <a:spcAft>
                <a:spcPts val="0"/>
              </a:spcAft>
              <a:buSzPct val="59999"/>
            </a:pPr>
            <a:r>
              <a:rPr lang="en-US" dirty="0"/>
              <a:t>Derived land product for 500m resolution Monthly Burned Area gives data back to 2000.</a:t>
            </a:r>
            <a:endParaRPr dirty="0"/>
          </a:p>
        </p:txBody>
      </p:sp>
      <p:pic>
        <p:nvPicPr>
          <p:cNvPr id="343" name="Google Shape;343;p31"/>
          <p:cNvPicPr preferRelativeResize="0"/>
          <p:nvPr/>
        </p:nvPicPr>
        <p:blipFill rotWithShape="1">
          <a:blip r:embed="rId4">
            <a:alphaModFix/>
          </a:blip>
          <a:srcRect/>
          <a:stretch/>
        </p:blipFill>
        <p:spPr>
          <a:xfrm>
            <a:off x="4539343" y="2202213"/>
            <a:ext cx="4495800" cy="44958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4"/>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Earth Systems Concepts</a:t>
            </a:r>
            <a:endParaRPr/>
          </a:p>
        </p:txBody>
      </p:sp>
      <p:sp>
        <p:nvSpPr>
          <p:cNvPr id="164" name="Google Shape;164;p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marL="320040" lvl="0" indent="-320040" algn="l" rtl="0">
              <a:lnSpc>
                <a:spcPct val="100000"/>
              </a:lnSpc>
              <a:spcBef>
                <a:spcPts val="0"/>
              </a:spcBef>
              <a:spcAft>
                <a:spcPts val="0"/>
              </a:spcAft>
              <a:buSzPts val="1740"/>
              <a:buChar char="◻"/>
            </a:pPr>
            <a:r>
              <a:rPr lang="en-US" b="1" u="sng"/>
              <a:t>System:</a:t>
            </a:r>
            <a:r>
              <a:rPr lang="en-US"/>
              <a:t> any distinct set of ordered, interrelated components and their attributes, linked by flows of energy and matter. </a:t>
            </a:r>
            <a:endParaRPr/>
          </a:p>
          <a:p>
            <a:pPr marL="320040" lvl="0" indent="-209550" algn="l" rtl="0">
              <a:lnSpc>
                <a:spcPct val="100000"/>
              </a:lnSpc>
              <a:spcBef>
                <a:spcPts val="700"/>
              </a:spcBef>
              <a:spcAft>
                <a:spcPts val="0"/>
              </a:spcAft>
              <a:buSzPts val="1740"/>
              <a:buNone/>
            </a:pPr>
            <a:endParaRPr/>
          </a:p>
          <a:p>
            <a:pPr marL="320040" lvl="0" indent="-209550" algn="l" rtl="0">
              <a:lnSpc>
                <a:spcPct val="100000"/>
              </a:lnSpc>
              <a:spcBef>
                <a:spcPts val="700"/>
              </a:spcBef>
              <a:spcAft>
                <a:spcPts val="0"/>
              </a:spcAft>
              <a:buSzPts val="1740"/>
              <a:buNone/>
            </a:pPr>
            <a:endParaRPr/>
          </a:p>
        </p:txBody>
      </p:sp>
      <p:pic>
        <p:nvPicPr>
          <p:cNvPr id="165" name="Google Shape;165;p4" descr="Beaver Skull Fen is on the West Elk Wilderness near Paonia, Colorado. This fen is described as a moat surrounding a floating mat. (U.S. Forest Service)"/>
          <p:cNvPicPr preferRelativeResize="0"/>
          <p:nvPr/>
        </p:nvPicPr>
        <p:blipFill rotWithShape="1">
          <a:blip r:embed="rId3">
            <a:alphaModFix/>
          </a:blip>
          <a:srcRect/>
          <a:stretch/>
        </p:blipFill>
        <p:spPr>
          <a:xfrm>
            <a:off x="877485" y="3296412"/>
            <a:ext cx="7535333" cy="3390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32"/>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3400"/>
              <a:buFont typeface="Palatino Linotype"/>
              <a:buNone/>
            </a:pPr>
            <a:r>
              <a:rPr lang="en-US" sz="3400"/>
              <a:t>Remote Sensing and Contemporary GIS</a:t>
            </a:r>
            <a:endParaRPr/>
          </a:p>
        </p:txBody>
      </p:sp>
      <p:sp>
        <p:nvSpPr>
          <p:cNvPr id="348" name="Google Shape;348;p32"/>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Further Learning – check it out on Google Earth Engine here: </a:t>
            </a:r>
            <a:r>
              <a:rPr lang="en-US" u="sng" dirty="0">
                <a:solidFill>
                  <a:schemeClr val="hlink"/>
                </a:solidFill>
                <a:hlinkClick r:id="rId3"/>
              </a:rPr>
              <a:t>https://developers.google.com/earth-engine/datasets/catalog/MODIS_006_MCD64A1</a:t>
            </a:r>
            <a:r>
              <a:rPr lang="en-US" dirty="0"/>
              <a:t> </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Want the Java code to play with this on your own? Don’t hesitate to ask and I’ll email you my split panel code to get cracking! ☺ </a:t>
            </a:r>
            <a:endParaRPr dirty="0"/>
          </a:p>
          <a:p>
            <a:pPr marL="640080" lvl="1" indent="-158750" algn="l" rtl="0">
              <a:lnSpc>
                <a:spcPct val="100000"/>
              </a:lnSpc>
              <a:spcBef>
                <a:spcPts val="550"/>
              </a:spcBef>
              <a:spcAft>
                <a:spcPts val="0"/>
              </a:spcAft>
              <a:buSzPts val="1820"/>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33"/>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More GIS courses?</a:t>
            </a:r>
            <a:endParaRPr/>
          </a:p>
        </p:txBody>
      </p:sp>
      <p:sp>
        <p:nvSpPr>
          <p:cNvPr id="355" name="Google Shape;355;p33"/>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Interested in GIS? Remote sensing?</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Many courses are taught each term by a suite of faculty in the Geoscience dept!</a:t>
            </a:r>
            <a:endParaRPr dirty="0"/>
          </a:p>
          <a:p>
            <a:pPr marL="453390"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Topics include: </a:t>
            </a:r>
            <a:r>
              <a:rPr lang="en-US" dirty="0" err="1"/>
              <a:t>geostatistics</a:t>
            </a:r>
            <a:r>
              <a:rPr lang="en-US" dirty="0"/>
              <a:t>, critical cartography, fire mapping, remote sensing, GIS programming, Web-based GIS, and much more!  </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p3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Looking Ahead</a:t>
            </a:r>
            <a:endParaRPr/>
          </a:p>
        </p:txBody>
      </p:sp>
      <p:sp>
        <p:nvSpPr>
          <p:cNvPr id="361" name="Google Shape;361;p34"/>
          <p:cNvSpPr txBox="1">
            <a:spLocks noGrp="1"/>
          </p:cNvSpPr>
          <p:nvPr>
            <p:ph idx="1"/>
          </p:nvPr>
        </p:nvSpPr>
        <p:spPr>
          <a:prstGeom prst="rect">
            <a:avLst/>
          </a:prstGeom>
          <a:noFill/>
          <a:ln>
            <a:noFill/>
          </a:ln>
        </p:spPr>
        <p:txBody>
          <a:bodyPr spcFirstLastPara="1" wrap="square" lIns="91425" tIns="45700" rIns="91425" bIns="45700" anchor="t" anchorCtr="0">
            <a:normAutofit/>
          </a:bodyPr>
          <a:lstStyle/>
          <a:p>
            <a:pPr lvl="0" algn="l" rtl="0">
              <a:lnSpc>
                <a:spcPct val="100000"/>
              </a:lnSpc>
              <a:spcBef>
                <a:spcPts val="0"/>
              </a:spcBef>
              <a:spcAft>
                <a:spcPts val="0"/>
              </a:spcAft>
              <a:buSzPts val="1740"/>
            </a:pPr>
            <a:r>
              <a:rPr lang="en-US" dirty="0"/>
              <a:t>Next week we begin </a:t>
            </a:r>
            <a:r>
              <a:rPr lang="en-US" dirty="0" err="1"/>
              <a:t>Chp</a:t>
            </a:r>
            <a:r>
              <a:rPr lang="en-US" dirty="0"/>
              <a:t>. 2 in your textbook</a:t>
            </a:r>
            <a:endParaRPr dirty="0"/>
          </a:p>
          <a:p>
            <a:pPr marL="445085" lvl="0" indent="-342900" algn="l" rtl="0">
              <a:lnSpc>
                <a:spcPct val="100000"/>
              </a:lnSpc>
              <a:spcBef>
                <a:spcPts val="700"/>
              </a:spcBef>
              <a:spcAft>
                <a:spcPts val="0"/>
              </a:spcAft>
              <a:buSzPts val="1740"/>
            </a:pPr>
            <a:endParaRPr dirty="0"/>
          </a:p>
          <a:p>
            <a:pPr lvl="0" algn="l" rtl="0">
              <a:lnSpc>
                <a:spcPct val="100000"/>
              </a:lnSpc>
              <a:spcBef>
                <a:spcPts val="700"/>
              </a:spcBef>
              <a:spcAft>
                <a:spcPts val="0"/>
              </a:spcAft>
              <a:buSzPts val="1740"/>
            </a:pPr>
            <a:r>
              <a:rPr lang="en-US" dirty="0"/>
              <a:t>Lecture topics will begin to explore concepts of earth-sun geometry and our layered atmosphere</a:t>
            </a:r>
          </a:p>
          <a:p>
            <a:pPr lvl="0" algn="l" rtl="0">
              <a:lnSpc>
                <a:spcPct val="100000"/>
              </a:lnSpc>
              <a:spcBef>
                <a:spcPts val="700"/>
              </a:spcBef>
              <a:spcAft>
                <a:spcPts val="0"/>
              </a:spcAft>
              <a:buSzPts val="1740"/>
            </a:pPr>
            <a:endParaRPr lang="en-US" dirty="0"/>
          </a:p>
          <a:p>
            <a:pPr lvl="0" algn="l" rtl="0">
              <a:lnSpc>
                <a:spcPct val="100000"/>
              </a:lnSpc>
              <a:spcBef>
                <a:spcPts val="700"/>
              </a:spcBef>
              <a:spcAft>
                <a:spcPts val="0"/>
              </a:spcAft>
              <a:buSzPts val="1740"/>
            </a:pPr>
            <a:r>
              <a:rPr lang="en-US" dirty="0"/>
              <a:t>Lab #2 is next </a:t>
            </a:r>
            <a:r>
              <a:rPr lang="en-US"/>
              <a:t>week!</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5"/>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Earth Systems Concepts</a:t>
            </a:r>
            <a:endParaRPr/>
          </a:p>
        </p:txBody>
      </p:sp>
      <p:sp>
        <p:nvSpPr>
          <p:cNvPr id="171" name="Google Shape;171;p5"/>
          <p:cNvSpPr txBox="1">
            <a:spLocks noGrp="1"/>
          </p:cNvSpPr>
          <p:nvPr>
            <p:ph idx="1"/>
          </p:nvPr>
        </p:nvSpPr>
        <p:spPr>
          <a:xfrm>
            <a:off x="304800" y="1752600"/>
            <a:ext cx="8153400" cy="4495800"/>
          </a:xfrm>
          <a:prstGeom prst="rect">
            <a:avLst/>
          </a:prstGeom>
          <a:noFill/>
          <a:ln>
            <a:noFill/>
          </a:ln>
        </p:spPr>
        <p:txBody>
          <a:bodyPr spcFirstLastPara="1" wrap="square" lIns="91425" tIns="45700" rIns="91425" bIns="45700" anchor="t" anchorCtr="0">
            <a:normAutofit/>
          </a:bodyPr>
          <a:lstStyle/>
          <a:p>
            <a:pPr marL="342881" lvl="0" indent="-342900" algn="l" rtl="0">
              <a:lnSpc>
                <a:spcPct val="100000"/>
              </a:lnSpc>
              <a:spcBef>
                <a:spcPts val="0"/>
              </a:spcBef>
              <a:spcAft>
                <a:spcPts val="0"/>
              </a:spcAft>
              <a:buSzPct val="59999"/>
            </a:pPr>
            <a:r>
              <a:rPr lang="en-US" b="1" u="sng" dirty="0"/>
              <a:t>Open system</a:t>
            </a:r>
            <a:r>
              <a:rPr lang="en-US" dirty="0"/>
              <a:t> = inputs and outputs of matter and energy flow freely to and from the system</a:t>
            </a:r>
            <a:endParaRPr dirty="0"/>
          </a:p>
          <a:p>
            <a:pPr marL="445085" lvl="0" indent="-342900" algn="l" rtl="0">
              <a:lnSpc>
                <a:spcPct val="100000"/>
              </a:lnSpc>
              <a:spcBef>
                <a:spcPts val="700"/>
              </a:spcBef>
              <a:spcAft>
                <a:spcPts val="0"/>
              </a:spcAft>
              <a:buSzPct val="59999"/>
            </a:pPr>
            <a:endParaRPr b="1" u="sng" dirty="0"/>
          </a:p>
          <a:p>
            <a:pPr marL="342881" lvl="0" indent="-342900" algn="l" rtl="0">
              <a:lnSpc>
                <a:spcPct val="100000"/>
              </a:lnSpc>
              <a:spcBef>
                <a:spcPts val="700"/>
              </a:spcBef>
              <a:spcAft>
                <a:spcPts val="0"/>
              </a:spcAft>
              <a:buSzPct val="59999"/>
            </a:pPr>
            <a:r>
              <a:rPr lang="en-US" b="1" u="sng" dirty="0"/>
              <a:t>Closed System</a:t>
            </a:r>
            <a:r>
              <a:rPr lang="en-US" dirty="0"/>
              <a:t>: one that is shut off from the surrounding environment (i.e. self-containment)</a:t>
            </a:r>
            <a:endParaRPr dirty="0"/>
          </a:p>
          <a:p>
            <a:pPr marL="445085" lvl="0" indent="-342900" algn="l" rtl="0">
              <a:lnSpc>
                <a:spcPct val="100000"/>
              </a:lnSpc>
              <a:spcBef>
                <a:spcPts val="700"/>
              </a:spcBef>
              <a:spcAft>
                <a:spcPts val="0"/>
              </a:spcAft>
              <a:buSzPct val="59999"/>
            </a:pPr>
            <a:endParaRPr b="1" u="sng" dirty="0"/>
          </a:p>
          <a:p>
            <a:pPr marL="445085" lvl="0" indent="-342900" algn="l" rtl="0">
              <a:lnSpc>
                <a:spcPct val="100000"/>
              </a:lnSpc>
              <a:spcBef>
                <a:spcPts val="700"/>
              </a:spcBef>
              <a:spcAft>
                <a:spcPts val="0"/>
              </a:spcAft>
              <a:buSzPct val="59999"/>
            </a:pPr>
            <a:endParaRPr b="1" u="sng" dirty="0"/>
          </a:p>
          <a:p>
            <a:pPr marL="342881" lvl="0" indent="-342900" algn="l" rtl="0">
              <a:lnSpc>
                <a:spcPct val="100000"/>
              </a:lnSpc>
              <a:spcBef>
                <a:spcPts val="700"/>
              </a:spcBef>
              <a:spcAft>
                <a:spcPts val="0"/>
              </a:spcAft>
              <a:buSzPct val="59999"/>
            </a:pPr>
            <a:r>
              <a:rPr lang="en-US" dirty="0"/>
              <a:t>Is Earth a closed or open system?</a:t>
            </a:r>
            <a:endParaRPr dirty="0"/>
          </a:p>
          <a:p>
            <a:pPr marL="342881" lvl="0" indent="-342900" algn="l" rtl="0">
              <a:lnSpc>
                <a:spcPct val="100000"/>
              </a:lnSpc>
              <a:spcBef>
                <a:spcPts val="700"/>
              </a:spcBef>
              <a:spcAft>
                <a:spcPts val="0"/>
              </a:spcAft>
              <a:buSzPct val="59999"/>
            </a:pPr>
            <a:r>
              <a:rPr lang="en-US" dirty="0"/>
              <a:t>Why is it important to recognize this?</a:t>
            </a:r>
            <a:endParaRPr dirty="0"/>
          </a:p>
        </p:txBody>
      </p:sp>
      <p:pic>
        <p:nvPicPr>
          <p:cNvPr id="172" name="Google Shape;172;p5"/>
          <p:cNvPicPr preferRelativeResize="0"/>
          <p:nvPr/>
        </p:nvPicPr>
        <p:blipFill rotWithShape="1">
          <a:blip r:embed="rId3">
            <a:alphaModFix/>
          </a:blip>
          <a:srcRect/>
          <a:stretch/>
        </p:blipFill>
        <p:spPr>
          <a:xfrm>
            <a:off x="6542314" y="4038600"/>
            <a:ext cx="2590800" cy="2590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6"/>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Earth Systems Concepts</a:t>
            </a:r>
            <a:endParaRPr/>
          </a:p>
        </p:txBody>
      </p:sp>
      <p:sp>
        <p:nvSpPr>
          <p:cNvPr id="179" name="Google Shape;179;p6"/>
          <p:cNvSpPr txBox="1">
            <a:spLocks noGrp="1"/>
          </p:cNvSpPr>
          <p:nvPr>
            <p:ph idx="1"/>
          </p:nvPr>
        </p:nvSpPr>
        <p:spPr>
          <a:xfrm>
            <a:off x="304800" y="1600200"/>
            <a:ext cx="8686800" cy="1503363"/>
          </a:xfrm>
          <a:prstGeom prst="rect">
            <a:avLst/>
          </a:prstGeom>
          <a:noFill/>
          <a:ln>
            <a:noFill/>
          </a:ln>
        </p:spPr>
        <p:txBody>
          <a:bodyPr spcFirstLastPara="1" wrap="square" lIns="91425" tIns="45700" rIns="91425" bIns="45700" anchor="t" anchorCtr="0">
            <a:normAutofit fontScale="92500"/>
          </a:bodyPr>
          <a:lstStyle/>
          <a:p>
            <a:pPr lvl="0" algn="l" rtl="0">
              <a:lnSpc>
                <a:spcPct val="100000"/>
              </a:lnSpc>
              <a:spcBef>
                <a:spcPts val="0"/>
              </a:spcBef>
              <a:spcAft>
                <a:spcPts val="0"/>
              </a:spcAft>
              <a:buSzPct val="59999"/>
            </a:pPr>
            <a:r>
              <a:rPr lang="en-US" dirty="0"/>
              <a:t>An operating system creates outputs that impact its own operations</a:t>
            </a:r>
            <a:endParaRPr dirty="0"/>
          </a:p>
          <a:p>
            <a:pPr lvl="0" algn="l" rtl="0">
              <a:lnSpc>
                <a:spcPct val="100000"/>
              </a:lnSpc>
              <a:spcBef>
                <a:spcPts val="700"/>
              </a:spcBef>
              <a:spcAft>
                <a:spcPts val="0"/>
              </a:spcAft>
              <a:buSzPct val="59999"/>
            </a:pPr>
            <a:r>
              <a:rPr lang="en-US" i="1" dirty="0"/>
              <a:t>Positive feedbacks </a:t>
            </a:r>
            <a:r>
              <a:rPr lang="en-US" dirty="0"/>
              <a:t>encourage further operation and change, </a:t>
            </a:r>
            <a:r>
              <a:rPr lang="en-US" i="1" dirty="0"/>
              <a:t>negative feedbacks</a:t>
            </a:r>
            <a:r>
              <a:rPr lang="en-US" dirty="0"/>
              <a:t> discourage change in the system. </a:t>
            </a:r>
            <a:endParaRPr dirty="0"/>
          </a:p>
        </p:txBody>
      </p:sp>
      <p:pic>
        <p:nvPicPr>
          <p:cNvPr id="180" name="Google Shape;180;p6" descr="arctic-ocean-sea-ice-thinckess-over-decades-comparison-map"/>
          <p:cNvPicPr preferRelativeResize="0"/>
          <p:nvPr/>
        </p:nvPicPr>
        <p:blipFill rotWithShape="1">
          <a:blip r:embed="rId3">
            <a:alphaModFix/>
          </a:blip>
          <a:srcRect/>
          <a:stretch/>
        </p:blipFill>
        <p:spPr>
          <a:xfrm>
            <a:off x="-10886" y="3103563"/>
            <a:ext cx="9144000" cy="375443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7"/>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Earth Systems Concepts</a:t>
            </a:r>
            <a:endParaRPr/>
          </a:p>
        </p:txBody>
      </p:sp>
      <p:pic>
        <p:nvPicPr>
          <p:cNvPr id="186" name="Google Shape;186;p7" descr="arctic-ocean-sea-ice-melt-season-2021-extent-graph"/>
          <p:cNvPicPr preferRelativeResize="0"/>
          <p:nvPr/>
        </p:nvPicPr>
        <p:blipFill rotWithShape="1">
          <a:blip r:embed="rId3">
            <a:alphaModFix/>
          </a:blip>
          <a:srcRect/>
          <a:stretch/>
        </p:blipFill>
        <p:spPr>
          <a:xfrm>
            <a:off x="838200" y="1219200"/>
            <a:ext cx="7467600" cy="5627078"/>
          </a:xfrm>
          <a:prstGeom prst="rect">
            <a:avLst/>
          </a:prstGeom>
          <a:noFill/>
          <a:ln>
            <a:noFill/>
          </a:ln>
        </p:spPr>
      </p:pic>
      <p:pic>
        <p:nvPicPr>
          <p:cNvPr id="187" name="Google Shape;187;p7" descr="arctic-ocean-maximum-sea-ice-extent-by-years-graph"/>
          <p:cNvPicPr preferRelativeResize="0"/>
          <p:nvPr/>
        </p:nvPicPr>
        <p:blipFill rotWithShape="1">
          <a:blip r:embed="rId4">
            <a:alphaModFix/>
          </a:blip>
          <a:srcRect/>
          <a:stretch/>
        </p:blipFill>
        <p:spPr>
          <a:xfrm>
            <a:off x="399723" y="1219200"/>
            <a:ext cx="8412138" cy="562707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8"/>
          <p:cNvSpPr txBox="1">
            <a:spLocks noGrp="1"/>
          </p:cNvSpPr>
          <p:nvPr>
            <p:ph type="title"/>
          </p:nvPr>
        </p:nvSpPr>
        <p:spPr>
          <a:prstGeom prst="rect">
            <a:avLst/>
          </a:prstGeom>
          <a:noFill/>
          <a:ln>
            <a:noFill/>
          </a:ln>
        </p:spPr>
        <p:txBody>
          <a:bodyPr spcFirstLastPara="1" wrap="square" lIns="91425" tIns="45700" rIns="91425" bIns="45700" anchor="ctr" anchorCtr="0">
            <a:normAutofit fontScale="90000"/>
          </a:bodyPr>
          <a:lstStyle/>
          <a:p>
            <a:pPr marL="0" lvl="0" indent="0" algn="l" rtl="0">
              <a:lnSpc>
                <a:spcPct val="100000"/>
              </a:lnSpc>
              <a:spcBef>
                <a:spcPts val="0"/>
              </a:spcBef>
              <a:spcAft>
                <a:spcPts val="0"/>
              </a:spcAft>
              <a:buClr>
                <a:schemeClr val="lt2"/>
              </a:buClr>
              <a:buSzPts val="4400"/>
              <a:buFont typeface="Palatino Linotype"/>
              <a:buNone/>
            </a:pPr>
            <a:r>
              <a:rPr lang="en-US"/>
              <a:t>Earth Systems Concepts</a:t>
            </a:r>
            <a:endParaRPr/>
          </a:p>
        </p:txBody>
      </p:sp>
      <p:sp>
        <p:nvSpPr>
          <p:cNvPr id="193" name="Google Shape;193;p8"/>
          <p:cNvSpPr txBox="1">
            <a:spLocks noGrp="1"/>
          </p:cNvSpPr>
          <p:nvPr>
            <p:ph idx="1"/>
          </p:nvPr>
        </p:nvSpPr>
        <p:spPr>
          <a:xfrm>
            <a:off x="612648" y="1752600"/>
            <a:ext cx="7997952" cy="1085850"/>
          </a:xfrm>
          <a:prstGeom prst="rect">
            <a:avLst/>
          </a:prstGeom>
          <a:noFill/>
          <a:ln>
            <a:noFill/>
          </a:ln>
        </p:spPr>
        <p:txBody>
          <a:bodyPr spcFirstLastPara="1" wrap="square" lIns="91425" tIns="45700" rIns="91425" bIns="45700" anchor="t" anchorCtr="0">
            <a:normAutofit/>
          </a:bodyPr>
          <a:lstStyle/>
          <a:p>
            <a:pPr marL="320040" lvl="0" indent="-320040" algn="l" rtl="0">
              <a:lnSpc>
                <a:spcPct val="100000"/>
              </a:lnSpc>
              <a:spcBef>
                <a:spcPts val="0"/>
              </a:spcBef>
              <a:spcAft>
                <a:spcPts val="0"/>
              </a:spcAft>
              <a:buSzPct val="59999"/>
              <a:buChar char="◻"/>
            </a:pPr>
            <a:r>
              <a:rPr lang="en-US"/>
              <a:t>Warmer air &gt; more moisture in the air &gt; more to form clouds &gt; thicker clouds &gt; less sunlight &gt; cooler air. </a:t>
            </a:r>
            <a:endParaRPr/>
          </a:p>
        </p:txBody>
      </p:sp>
      <p:pic>
        <p:nvPicPr>
          <p:cNvPr id="194" name="Google Shape;194;p8" descr="How Do Clouds Affect Earth&amp;#39;s Climate? | NASA Climate Kids"/>
          <p:cNvPicPr preferRelativeResize="0"/>
          <p:nvPr/>
        </p:nvPicPr>
        <p:blipFill rotWithShape="1">
          <a:blip r:embed="rId3">
            <a:alphaModFix/>
          </a:blip>
          <a:srcRect/>
          <a:stretch/>
        </p:blipFill>
        <p:spPr>
          <a:xfrm>
            <a:off x="810380" y="2598964"/>
            <a:ext cx="7571620" cy="425903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10"/>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Earth’s Spheres</a:t>
            </a:r>
            <a:endParaRPr/>
          </a:p>
        </p:txBody>
      </p:sp>
      <p:pic>
        <p:nvPicPr>
          <p:cNvPr id="200" name="Google Shape;200;p10" descr="mage result for earth's spheres"/>
          <p:cNvPicPr preferRelativeResize="0"/>
          <p:nvPr/>
        </p:nvPicPr>
        <p:blipFill rotWithShape="1">
          <a:blip r:embed="rId3">
            <a:alphaModFix/>
          </a:blip>
          <a:srcRect/>
          <a:stretch/>
        </p:blipFill>
        <p:spPr>
          <a:xfrm>
            <a:off x="533400" y="1582334"/>
            <a:ext cx="8108149" cy="527566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1"/>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chemeClr val="lt2"/>
              </a:buClr>
              <a:buSzPts val="4400"/>
              <a:buFont typeface="Palatino Linotype"/>
              <a:buNone/>
            </a:pPr>
            <a:r>
              <a:rPr lang="en-US"/>
              <a:t>Earth’s Dimensions</a:t>
            </a:r>
            <a:endParaRPr/>
          </a:p>
        </p:txBody>
      </p:sp>
      <p:pic>
        <p:nvPicPr>
          <p:cNvPr id="206" name="Google Shape;206;p11" descr="01_09"/>
          <p:cNvPicPr preferRelativeResize="0">
            <a:picLocks noGrp="1"/>
          </p:cNvPicPr>
          <p:nvPr>
            <p:ph idx="1"/>
          </p:nvPr>
        </p:nvPicPr>
        <p:blipFill rotWithShape="1">
          <a:blip r:embed="rId3">
            <a:alphaModFix/>
          </a:blip>
          <a:srcRect b="4660"/>
          <a:stretch/>
        </p:blipFill>
        <p:spPr>
          <a:xfrm>
            <a:off x="381000" y="1676400"/>
            <a:ext cx="8534400" cy="5043752"/>
          </a:xfrm>
          <a:prstGeom prst="rect">
            <a:avLst/>
          </a:prstGeom>
          <a:noFill/>
          <a:ln>
            <a:noFill/>
          </a:ln>
        </p:spPr>
      </p:pic>
      <p:sp>
        <p:nvSpPr>
          <p:cNvPr id="207" name="Google Shape;207;p11"/>
          <p:cNvSpPr txBox="1"/>
          <p:nvPr/>
        </p:nvSpPr>
        <p:spPr>
          <a:xfrm>
            <a:off x="2971800" y="5410200"/>
            <a:ext cx="2286000" cy="738664"/>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sng" strike="noStrike" cap="none">
                <a:solidFill>
                  <a:srgbClr val="C00000"/>
                </a:solidFill>
                <a:latin typeface="Palatino Linotype"/>
                <a:ea typeface="Palatino Linotype"/>
                <a:cs typeface="Palatino Linotype"/>
                <a:sym typeface="Palatino Linotype"/>
              </a:rPr>
              <a:t>The formal term for the shape of the Earth is: Oblate Spheroid</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TM04033937[[fn=Vapor Trail]]</Template>
  <TotalTime>37</TotalTime>
  <Words>1107</Words>
  <Application>Microsoft Office PowerPoint</Application>
  <PresentationFormat>On-screen Show (4:3)</PresentationFormat>
  <Paragraphs>136</Paragraphs>
  <Slides>32</Slides>
  <Notes>32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Calibri</vt:lpstr>
      <vt:lpstr>Century Gothic</vt:lpstr>
      <vt:lpstr>Libre Baskerville</vt:lpstr>
      <vt:lpstr>Palatino Linotype</vt:lpstr>
      <vt:lpstr>Arial</vt:lpstr>
      <vt:lpstr>Vapor Trail</vt:lpstr>
      <vt:lpstr>ESSENTIAL GEOSYSTEMS</vt:lpstr>
      <vt:lpstr>Outline</vt:lpstr>
      <vt:lpstr>Earth Systems Concepts</vt:lpstr>
      <vt:lpstr>Earth Systems Concepts</vt:lpstr>
      <vt:lpstr>Earth Systems Concepts</vt:lpstr>
      <vt:lpstr>Earth Systems Concepts</vt:lpstr>
      <vt:lpstr>Earth Systems Concepts</vt:lpstr>
      <vt:lpstr>Earth’s Spheres</vt:lpstr>
      <vt:lpstr>Earth’s Dimensions</vt:lpstr>
      <vt:lpstr>Earth’s Rotation</vt:lpstr>
      <vt:lpstr>Location on Earth</vt:lpstr>
      <vt:lpstr>Location on Earth</vt:lpstr>
      <vt:lpstr>Location on Earth</vt:lpstr>
      <vt:lpstr>Location on Earth</vt:lpstr>
      <vt:lpstr>International date line</vt:lpstr>
      <vt:lpstr>Location on Earth</vt:lpstr>
      <vt:lpstr>Locations on Earth</vt:lpstr>
      <vt:lpstr>DIGGING DEEPER</vt:lpstr>
      <vt:lpstr>Maps, Scale, and Projections</vt:lpstr>
      <vt:lpstr>Another example of a wind map…</vt:lpstr>
      <vt:lpstr>Maps, Scale, and Projections</vt:lpstr>
      <vt:lpstr>Maps, Scale, and Projection</vt:lpstr>
      <vt:lpstr>Distortion in Maps</vt:lpstr>
      <vt:lpstr>What is GIS?</vt:lpstr>
      <vt:lpstr>PowerPoint Presentation</vt:lpstr>
      <vt:lpstr>So what can we do with GIS?</vt:lpstr>
      <vt:lpstr>The Power of GIS</vt:lpstr>
      <vt:lpstr>Remote Sensing and Contemporary GIS</vt:lpstr>
      <vt:lpstr>Remote Sensing and Contemporary GIS</vt:lpstr>
      <vt:lpstr>Remote Sensing and Contemporary GIS</vt:lpstr>
      <vt:lpstr>More GIS courses?</vt:lpstr>
      <vt:lpstr>Looking Ahead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User</dc:creator>
  <cp:lastModifiedBy>Stachowiak, Lauren</cp:lastModifiedBy>
  <cp:revision>8</cp:revision>
  <dcterms:created xsi:type="dcterms:W3CDTF">2013-08-10T17:05:12Z</dcterms:created>
  <dcterms:modified xsi:type="dcterms:W3CDTF">2024-08-28T02:57:16Z</dcterms:modified>
</cp:coreProperties>
</file>